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87" r:id="rId4"/>
    <p:sldId id="277" r:id="rId5"/>
    <p:sldId id="288" r:id="rId6"/>
    <p:sldId id="278" r:id="rId7"/>
    <p:sldId id="289" r:id="rId8"/>
    <p:sldId id="290" r:id="rId9"/>
    <p:sldId id="271" r:id="rId10"/>
    <p:sldId id="291" r:id="rId11"/>
    <p:sldId id="292" r:id="rId12"/>
    <p:sldId id="293" r:id="rId13"/>
    <p:sldId id="294" r:id="rId14"/>
    <p:sldId id="295" r:id="rId15"/>
    <p:sldId id="274" r:id="rId16"/>
  </p:sldIdLst>
  <p:sldSz cx="18288000" cy="10287000"/>
  <p:notesSz cx="6858000" cy="9144000"/>
  <p:embeddedFontLst>
    <p:embeddedFont>
      <p:font typeface="Anonymous Pro Bold" panose="02060809030202000504" pitchFamily="49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Light" panose="020F0302020204030204" pitchFamily="34" charset="0"/>
      <p:regular r:id="rId24"/>
      <p:italic r:id="rId25"/>
    </p:embeddedFont>
    <p:embeddedFont>
      <p:font typeface="Kollektif" panose="020B0604020101010102" pitchFamily="34" charset="77"/>
      <p:regular r:id="rId26"/>
    </p:embeddedFont>
    <p:embeddedFont>
      <p:font typeface="Kollektif Bold" panose="020B0604020101010102" pitchFamily="34" charset="77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old" panose="02000000000000000000" pitchFamily="2" charset="0"/>
      <p:regular r:id="rId33"/>
      <p:bold r:id="rId34"/>
    </p:embeddedFont>
    <p:embeddedFont>
      <p:font typeface="Tahoma" panose="020B0604030504040204" pitchFamily="34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C0"/>
    <a:srgbClr val="B9E0FF"/>
    <a:srgbClr val="EC7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32" autoAdjust="0"/>
    <p:restoredTop sz="74966" autoAdjust="0"/>
  </p:normalViewPr>
  <p:slideViewPr>
    <p:cSldViewPr>
      <p:cViewPr>
        <p:scale>
          <a:sx n="53" d="100"/>
          <a:sy n="53" d="100"/>
        </p:scale>
        <p:origin x="160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3ABAA-829D-3C4F-A258-31311C197F26}" type="datetimeFigureOut">
              <a:rPr lang="en-FR" smtClean="0"/>
              <a:t>28/02/2023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56E06-17A0-F949-81F6-DF3CB27D52E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820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3439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7508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13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47209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00985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6484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5774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4020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1747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56E06-17A0-F949-81F6-DF3CB27D52EE}" type="slidenum">
              <a:rPr kumimoji="0" lang="en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51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956E06-17A0-F949-81F6-DF3CB27D52EE}" type="slidenum">
              <a:rPr kumimoji="0" lang="en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71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939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5409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56E06-17A0-F949-81F6-DF3CB27D52EE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6753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1774" y="8795919"/>
            <a:ext cx="977526" cy="498754"/>
            <a:chOff x="0" y="0"/>
            <a:chExt cx="1303368" cy="665005"/>
          </a:xfrm>
        </p:grpSpPr>
        <p:grpSp>
          <p:nvGrpSpPr>
            <p:cNvPr id="3" name="Group 3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6873206" y="3567203"/>
            <a:ext cx="11672455" cy="3152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7"/>
              </a:lnSpc>
            </a:pPr>
            <a:r>
              <a:rPr lang="en-US" sz="8000" spc="236" dirty="0">
                <a:solidFill>
                  <a:srgbClr val="100F0D"/>
                </a:solidFill>
                <a:latin typeface="Kollektif Bold"/>
              </a:rPr>
              <a:t>KEYNOTE- </a:t>
            </a:r>
          </a:p>
          <a:p>
            <a:pPr>
              <a:lnSpc>
                <a:spcPts val="13007"/>
              </a:lnSpc>
            </a:pPr>
            <a:r>
              <a:rPr lang="fr-FR" sz="8000" spc="236" dirty="0">
                <a:solidFill>
                  <a:srgbClr val="100F0D"/>
                </a:solidFill>
                <a:latin typeface="Kollektif Bold"/>
              </a:rPr>
              <a:t>EPITECH</a:t>
            </a:r>
            <a:r>
              <a:rPr lang="en-US" sz="8000" spc="236" dirty="0">
                <a:solidFill>
                  <a:srgbClr val="100F0D"/>
                </a:solidFill>
                <a:latin typeface="Kollektif Bold"/>
              </a:rPr>
              <a:t> </a:t>
            </a:r>
            <a:r>
              <a:rPr lang="fr-FR" sz="8000" spc="236" dirty="0">
                <a:solidFill>
                  <a:srgbClr val="100F0D"/>
                </a:solidFill>
                <a:latin typeface="Kollektif Bold"/>
              </a:rPr>
              <a:t>EXPERIENCE</a:t>
            </a:r>
            <a:endParaRPr lang="en-US" sz="8000" spc="236" dirty="0">
              <a:solidFill>
                <a:srgbClr val="100F0D"/>
              </a:solidFill>
              <a:latin typeface="Kollektif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26530" y="6210300"/>
            <a:ext cx="3964470" cy="3465226"/>
            <a:chOff x="351790" y="351790"/>
            <a:chExt cx="2940050" cy="2954020"/>
          </a:xfrm>
        </p:grpSpPr>
        <p:sp>
          <p:nvSpPr>
            <p:cNvPr id="12" name="Freeform 12"/>
            <p:cNvSpPr/>
            <p:nvPr/>
          </p:nvSpPr>
          <p:spPr>
            <a:xfrm>
              <a:off x="371964" y="1851483"/>
              <a:ext cx="3494266" cy="3041780"/>
            </a:xfrm>
            <a:custGeom>
              <a:avLst/>
              <a:gdLst/>
              <a:ahLst/>
              <a:cxnLst/>
              <a:rect l="l" t="t" r="r" b="b"/>
              <a:pathLst>
                <a:path w="3494266" h="3041780">
                  <a:moveTo>
                    <a:pt x="223465" y="1624837"/>
                  </a:moveTo>
                  <a:cubicBezTo>
                    <a:pt x="223465" y="1706900"/>
                    <a:pt x="173806" y="1772550"/>
                    <a:pt x="111732" y="1772550"/>
                  </a:cubicBezTo>
                  <a:cubicBezTo>
                    <a:pt x="49659" y="1772550"/>
                    <a:pt x="0" y="1706900"/>
                    <a:pt x="0" y="1624837"/>
                  </a:cubicBezTo>
                  <a:cubicBezTo>
                    <a:pt x="0" y="1542775"/>
                    <a:pt x="49659" y="1477125"/>
                    <a:pt x="111732" y="1477125"/>
                  </a:cubicBezTo>
                  <a:cubicBezTo>
                    <a:pt x="173806" y="1477125"/>
                    <a:pt x="223465" y="1542775"/>
                    <a:pt x="223465" y="1624837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65650"/>
                    <a:pt x="1114221" y="147712"/>
                  </a:cubicBezTo>
                  <a:cubicBezTo>
                    <a:pt x="1114221" y="229775"/>
                    <a:pt x="1163880" y="295425"/>
                    <a:pt x="1225953" y="295425"/>
                  </a:cubicBezTo>
                  <a:cubicBezTo>
                    <a:pt x="1288027" y="295425"/>
                    <a:pt x="1337686" y="229775"/>
                    <a:pt x="1337686" y="147712"/>
                  </a:cubicBezTo>
                  <a:cubicBezTo>
                    <a:pt x="1337686" y="65650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65650"/>
                    <a:pt x="2231546" y="147712"/>
                  </a:cubicBezTo>
                  <a:cubicBezTo>
                    <a:pt x="2231546" y="229775"/>
                    <a:pt x="2281205" y="295425"/>
                    <a:pt x="2343278" y="295425"/>
                  </a:cubicBezTo>
                  <a:cubicBezTo>
                    <a:pt x="2405352" y="295425"/>
                    <a:pt x="2455011" y="229775"/>
                    <a:pt x="2455011" y="147712"/>
                  </a:cubicBezTo>
                  <a:cubicBezTo>
                    <a:pt x="2455011" y="65650"/>
                    <a:pt x="2403800" y="0"/>
                    <a:pt x="2343278" y="0"/>
                  </a:cubicBezTo>
                  <a:close/>
                  <a:moveTo>
                    <a:pt x="3402826" y="1477125"/>
                  </a:moveTo>
                  <a:cubicBezTo>
                    <a:pt x="3352026" y="1477125"/>
                    <a:pt x="3311386" y="1542775"/>
                    <a:pt x="3311386" y="1624837"/>
                  </a:cubicBezTo>
                  <a:cubicBezTo>
                    <a:pt x="3311386" y="1706900"/>
                    <a:pt x="3352026" y="1772550"/>
                    <a:pt x="3402826" y="1772550"/>
                  </a:cubicBezTo>
                  <a:cubicBezTo>
                    <a:pt x="3453626" y="1772550"/>
                    <a:pt x="3494266" y="1706900"/>
                    <a:pt x="3494266" y="1624837"/>
                  </a:cubicBezTo>
                  <a:cubicBezTo>
                    <a:pt x="3494266" y="1542775"/>
                    <a:pt x="3453626" y="1477125"/>
                    <a:pt x="3402826" y="1477125"/>
                  </a:cubicBezTo>
                  <a:close/>
                  <a:moveTo>
                    <a:pt x="2343278" y="2858900"/>
                  </a:moveTo>
                  <a:cubicBezTo>
                    <a:pt x="2281205" y="2858900"/>
                    <a:pt x="2231546" y="2899539"/>
                    <a:pt x="2231546" y="2950339"/>
                  </a:cubicBezTo>
                  <a:cubicBezTo>
                    <a:pt x="2231546" y="3001139"/>
                    <a:pt x="2281205" y="3041780"/>
                    <a:pt x="2343278" y="3041780"/>
                  </a:cubicBezTo>
                  <a:cubicBezTo>
                    <a:pt x="2405352" y="3041780"/>
                    <a:pt x="2455011" y="3001139"/>
                    <a:pt x="2455011" y="2950339"/>
                  </a:cubicBezTo>
                  <a:cubicBezTo>
                    <a:pt x="2455011" y="2899539"/>
                    <a:pt x="2403800" y="2858900"/>
                    <a:pt x="2343278" y="2858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51790" y="351790"/>
              <a:ext cx="3514440" cy="4555443"/>
            </a:xfrm>
            <a:custGeom>
              <a:avLst/>
              <a:gdLst/>
              <a:ahLst/>
              <a:cxnLst/>
              <a:rect l="l" t="t" r="r" b="b"/>
              <a:pathLst>
                <a:path w="3514440" h="4555443">
                  <a:moveTo>
                    <a:pt x="3511900" y="1546878"/>
                  </a:moveTo>
                  <a:lnTo>
                    <a:pt x="3449670" y="1647405"/>
                  </a:lnTo>
                  <a:lnTo>
                    <a:pt x="3511900" y="1747932"/>
                  </a:lnTo>
                  <a:lnTo>
                    <a:pt x="3485230" y="1791014"/>
                  </a:lnTo>
                  <a:lnTo>
                    <a:pt x="3423000" y="1690488"/>
                  </a:lnTo>
                  <a:lnTo>
                    <a:pt x="3362040" y="1791014"/>
                  </a:lnTo>
                  <a:lnTo>
                    <a:pt x="3335370" y="1747932"/>
                  </a:lnTo>
                  <a:lnTo>
                    <a:pt x="3397600" y="1647405"/>
                  </a:lnTo>
                  <a:lnTo>
                    <a:pt x="3335370" y="1546878"/>
                  </a:lnTo>
                  <a:lnTo>
                    <a:pt x="3362040" y="1503796"/>
                  </a:lnTo>
                  <a:lnTo>
                    <a:pt x="3423000" y="1604322"/>
                  </a:lnTo>
                  <a:lnTo>
                    <a:pt x="3485230" y="1503796"/>
                  </a:lnTo>
                  <a:lnTo>
                    <a:pt x="3511900" y="1546878"/>
                  </a:lnTo>
                  <a:close/>
                  <a:moveTo>
                    <a:pt x="3329020" y="172331"/>
                  </a:moveTo>
                  <a:cubicBezTo>
                    <a:pt x="3329020" y="90269"/>
                    <a:pt x="3369660" y="24619"/>
                    <a:pt x="3420460" y="24619"/>
                  </a:cubicBezTo>
                  <a:cubicBezTo>
                    <a:pt x="3471260" y="24619"/>
                    <a:pt x="3511900" y="90269"/>
                    <a:pt x="3511900" y="172331"/>
                  </a:cubicBezTo>
                  <a:cubicBezTo>
                    <a:pt x="3511900" y="254394"/>
                    <a:pt x="3471260" y="320044"/>
                    <a:pt x="3420460" y="320044"/>
                  </a:cubicBezTo>
                  <a:cubicBezTo>
                    <a:pt x="3369660" y="320044"/>
                    <a:pt x="3329020" y="254394"/>
                    <a:pt x="3329020" y="172331"/>
                  </a:cubicBezTo>
                  <a:close/>
                  <a:moveTo>
                    <a:pt x="3367120" y="172331"/>
                  </a:moveTo>
                  <a:cubicBezTo>
                    <a:pt x="3367120" y="219517"/>
                    <a:pt x="3391250" y="258497"/>
                    <a:pt x="3420460" y="258497"/>
                  </a:cubicBezTo>
                  <a:cubicBezTo>
                    <a:pt x="3449670" y="258497"/>
                    <a:pt x="3473800" y="219517"/>
                    <a:pt x="3473800" y="172331"/>
                  </a:cubicBezTo>
                  <a:cubicBezTo>
                    <a:pt x="3473800" y="125145"/>
                    <a:pt x="3449670" y="86166"/>
                    <a:pt x="3420460" y="86166"/>
                  </a:cubicBezTo>
                  <a:cubicBezTo>
                    <a:pt x="3391250" y="86166"/>
                    <a:pt x="3367120" y="125145"/>
                    <a:pt x="3367120" y="172331"/>
                  </a:cubicBezTo>
                  <a:close/>
                  <a:moveTo>
                    <a:pt x="17070" y="1647405"/>
                  </a:moveTo>
                  <a:cubicBezTo>
                    <a:pt x="17070" y="1565343"/>
                    <a:pt x="66729" y="1499693"/>
                    <a:pt x="128803" y="1499693"/>
                  </a:cubicBezTo>
                  <a:cubicBezTo>
                    <a:pt x="190876" y="1499693"/>
                    <a:pt x="240535" y="1565343"/>
                    <a:pt x="240535" y="1647405"/>
                  </a:cubicBezTo>
                  <a:cubicBezTo>
                    <a:pt x="240535" y="1729468"/>
                    <a:pt x="190876" y="1795118"/>
                    <a:pt x="128803" y="1795118"/>
                  </a:cubicBezTo>
                  <a:cubicBezTo>
                    <a:pt x="66729" y="1795118"/>
                    <a:pt x="17070" y="1729468"/>
                    <a:pt x="17070" y="1647405"/>
                  </a:cubicBezTo>
                  <a:close/>
                  <a:moveTo>
                    <a:pt x="63625" y="1647405"/>
                  </a:moveTo>
                  <a:cubicBezTo>
                    <a:pt x="63625" y="1694591"/>
                    <a:pt x="93110" y="1733571"/>
                    <a:pt x="128803" y="1733571"/>
                  </a:cubicBezTo>
                  <a:cubicBezTo>
                    <a:pt x="164495" y="1733571"/>
                    <a:pt x="193980" y="1694591"/>
                    <a:pt x="193980" y="1647405"/>
                  </a:cubicBezTo>
                  <a:cubicBezTo>
                    <a:pt x="193980" y="1600219"/>
                    <a:pt x="164495" y="1561239"/>
                    <a:pt x="128803" y="1561239"/>
                  </a:cubicBezTo>
                  <a:cubicBezTo>
                    <a:pt x="93110" y="1561239"/>
                    <a:pt x="63625" y="1600219"/>
                    <a:pt x="63625" y="1647405"/>
                  </a:cubicBezTo>
                  <a:close/>
                  <a:moveTo>
                    <a:pt x="153632" y="4343352"/>
                  </a:moveTo>
                  <a:lnTo>
                    <a:pt x="107077" y="4343352"/>
                  </a:lnTo>
                  <a:lnTo>
                    <a:pt x="107077" y="4430983"/>
                  </a:lnTo>
                  <a:lnTo>
                    <a:pt x="0" y="4430983"/>
                  </a:lnTo>
                  <a:lnTo>
                    <a:pt x="0" y="4469083"/>
                  </a:lnTo>
                  <a:lnTo>
                    <a:pt x="105525" y="4469083"/>
                  </a:lnTo>
                  <a:lnTo>
                    <a:pt x="105525" y="4555443"/>
                  </a:lnTo>
                  <a:lnTo>
                    <a:pt x="152080" y="4555443"/>
                  </a:lnTo>
                  <a:lnTo>
                    <a:pt x="152080" y="4467813"/>
                  </a:lnTo>
                  <a:lnTo>
                    <a:pt x="259157" y="4467813"/>
                  </a:lnTo>
                  <a:lnTo>
                    <a:pt x="259157" y="4429713"/>
                  </a:lnTo>
                  <a:lnTo>
                    <a:pt x="153632" y="4429713"/>
                  </a:lnTo>
                  <a:lnTo>
                    <a:pt x="153632" y="4343352"/>
                  </a:lnTo>
                  <a:close/>
                  <a:moveTo>
                    <a:pt x="57418" y="315941"/>
                  </a:moveTo>
                  <a:lnTo>
                    <a:pt x="133458" y="215414"/>
                  </a:lnTo>
                  <a:lnTo>
                    <a:pt x="209498" y="315941"/>
                  </a:lnTo>
                  <a:lnTo>
                    <a:pt x="240535" y="272858"/>
                  </a:lnTo>
                  <a:lnTo>
                    <a:pt x="166047" y="172331"/>
                  </a:lnTo>
                  <a:lnTo>
                    <a:pt x="240535" y="71805"/>
                  </a:lnTo>
                  <a:lnTo>
                    <a:pt x="207947" y="28722"/>
                  </a:lnTo>
                  <a:lnTo>
                    <a:pt x="133458" y="129248"/>
                  </a:lnTo>
                  <a:lnTo>
                    <a:pt x="58970" y="28722"/>
                  </a:lnTo>
                  <a:lnTo>
                    <a:pt x="26381" y="71805"/>
                  </a:lnTo>
                  <a:lnTo>
                    <a:pt x="100870" y="170280"/>
                  </a:lnTo>
                  <a:lnTo>
                    <a:pt x="24829" y="272858"/>
                  </a:lnTo>
                  <a:lnTo>
                    <a:pt x="57418" y="315941"/>
                  </a:lnTo>
                  <a:close/>
                  <a:moveTo>
                    <a:pt x="3514440" y="4450032"/>
                  </a:moveTo>
                  <a:cubicBezTo>
                    <a:pt x="3514440" y="4500832"/>
                    <a:pt x="3473800" y="4541473"/>
                    <a:pt x="3423000" y="4541473"/>
                  </a:cubicBezTo>
                  <a:cubicBezTo>
                    <a:pt x="3372200" y="4541473"/>
                    <a:pt x="3331560" y="4500832"/>
                    <a:pt x="3331560" y="4450032"/>
                  </a:cubicBezTo>
                  <a:cubicBezTo>
                    <a:pt x="3331560" y="4399232"/>
                    <a:pt x="3372200" y="4358593"/>
                    <a:pt x="3423000" y="4358593"/>
                  </a:cubicBezTo>
                  <a:cubicBezTo>
                    <a:pt x="3473800" y="4358593"/>
                    <a:pt x="3514440" y="4399232"/>
                    <a:pt x="3514440" y="4450032"/>
                  </a:cubicBezTo>
                  <a:close/>
                  <a:moveTo>
                    <a:pt x="3476340" y="4450032"/>
                  </a:moveTo>
                  <a:cubicBezTo>
                    <a:pt x="3476340" y="4420823"/>
                    <a:pt x="3452210" y="4396693"/>
                    <a:pt x="3423000" y="4396693"/>
                  </a:cubicBezTo>
                  <a:cubicBezTo>
                    <a:pt x="3393790" y="4396693"/>
                    <a:pt x="3369660" y="4420823"/>
                    <a:pt x="3369660" y="4450032"/>
                  </a:cubicBezTo>
                  <a:cubicBezTo>
                    <a:pt x="3369660" y="4479243"/>
                    <a:pt x="3393790" y="4503373"/>
                    <a:pt x="3423000" y="4503373"/>
                  </a:cubicBezTo>
                  <a:cubicBezTo>
                    <a:pt x="3452210" y="4503373"/>
                    <a:pt x="3476340" y="4479243"/>
                    <a:pt x="3476340" y="4450032"/>
                  </a:cubicBezTo>
                  <a:close/>
                  <a:moveTo>
                    <a:pt x="2437941" y="2980921"/>
                  </a:moveTo>
                  <a:lnTo>
                    <a:pt x="2361901" y="3081448"/>
                  </a:lnTo>
                  <a:lnTo>
                    <a:pt x="2287412" y="2980921"/>
                  </a:lnTo>
                  <a:lnTo>
                    <a:pt x="2254824" y="3024004"/>
                  </a:lnTo>
                  <a:lnTo>
                    <a:pt x="2330864" y="3124530"/>
                  </a:lnTo>
                  <a:lnTo>
                    <a:pt x="2254824" y="3225057"/>
                  </a:lnTo>
                  <a:lnTo>
                    <a:pt x="2287412" y="3268140"/>
                  </a:lnTo>
                  <a:lnTo>
                    <a:pt x="2361901" y="3167613"/>
                  </a:lnTo>
                  <a:lnTo>
                    <a:pt x="2437941" y="3268140"/>
                  </a:lnTo>
                  <a:lnTo>
                    <a:pt x="2470529" y="3225057"/>
                  </a:lnTo>
                  <a:lnTo>
                    <a:pt x="2394489" y="3124530"/>
                  </a:lnTo>
                  <a:lnTo>
                    <a:pt x="2470529" y="3024004"/>
                  </a:lnTo>
                  <a:lnTo>
                    <a:pt x="2437941" y="2980921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141558"/>
                  </a:lnTo>
                  <a:lnTo>
                    <a:pt x="2234650" y="141558"/>
                  </a:lnTo>
                  <a:lnTo>
                    <a:pt x="2234650" y="203105"/>
                  </a:lnTo>
                  <a:lnTo>
                    <a:pt x="2338623" y="203105"/>
                  </a:lnTo>
                  <a:lnTo>
                    <a:pt x="2338623" y="342611"/>
                  </a:lnTo>
                  <a:lnTo>
                    <a:pt x="2385178" y="342611"/>
                  </a:lnTo>
                  <a:lnTo>
                    <a:pt x="2385178" y="201053"/>
                  </a:lnTo>
                  <a:lnTo>
                    <a:pt x="2493807" y="201053"/>
                  </a:lnTo>
                  <a:lnTo>
                    <a:pt x="2493807" y="139506"/>
                  </a:lnTo>
                  <a:lnTo>
                    <a:pt x="2386730" y="139506"/>
                  </a:lnTo>
                  <a:lnTo>
                    <a:pt x="2386730" y="0"/>
                  </a:lnTo>
                  <a:close/>
                  <a:moveTo>
                    <a:pt x="1357860" y="3124530"/>
                  </a:moveTo>
                  <a:cubicBezTo>
                    <a:pt x="1357860" y="3206593"/>
                    <a:pt x="1308201" y="3272243"/>
                    <a:pt x="1246127" y="3272243"/>
                  </a:cubicBezTo>
                  <a:cubicBezTo>
                    <a:pt x="1184054" y="3272243"/>
                    <a:pt x="1134395" y="3206593"/>
                    <a:pt x="1134395" y="3124530"/>
                  </a:cubicBezTo>
                  <a:cubicBezTo>
                    <a:pt x="1134395" y="3042468"/>
                    <a:pt x="1184054" y="2976818"/>
                    <a:pt x="1246127" y="2976818"/>
                  </a:cubicBezTo>
                  <a:cubicBezTo>
                    <a:pt x="1308201" y="2976818"/>
                    <a:pt x="1357860" y="3042468"/>
                    <a:pt x="1357860" y="3124530"/>
                  </a:cubicBezTo>
                  <a:close/>
                  <a:moveTo>
                    <a:pt x="1311305" y="3124530"/>
                  </a:moveTo>
                  <a:cubicBezTo>
                    <a:pt x="1311305" y="3077344"/>
                    <a:pt x="1281820" y="3038365"/>
                    <a:pt x="1246127" y="3038365"/>
                  </a:cubicBezTo>
                  <a:cubicBezTo>
                    <a:pt x="1210435" y="3038365"/>
                    <a:pt x="1180950" y="3077344"/>
                    <a:pt x="1180950" y="3124530"/>
                  </a:cubicBezTo>
                  <a:cubicBezTo>
                    <a:pt x="1180950" y="3171716"/>
                    <a:pt x="1210435" y="3210696"/>
                    <a:pt x="1246127" y="3210696"/>
                  </a:cubicBezTo>
                  <a:cubicBezTo>
                    <a:pt x="1281820" y="3210696"/>
                    <a:pt x="1311305" y="3171716"/>
                    <a:pt x="1311305" y="3124530"/>
                  </a:cubicBezTo>
                  <a:close/>
                  <a:moveTo>
                    <a:pt x="1360964" y="172331"/>
                  </a:moveTo>
                  <a:cubicBezTo>
                    <a:pt x="1360964" y="254394"/>
                    <a:pt x="1311305" y="320044"/>
                    <a:pt x="1249231" y="320044"/>
                  </a:cubicBezTo>
                  <a:cubicBezTo>
                    <a:pt x="1187158" y="320044"/>
                    <a:pt x="1137499" y="254394"/>
                    <a:pt x="1137499" y="172331"/>
                  </a:cubicBezTo>
                  <a:cubicBezTo>
                    <a:pt x="1137499" y="90269"/>
                    <a:pt x="1188709" y="24619"/>
                    <a:pt x="1249231" y="24619"/>
                  </a:cubicBezTo>
                  <a:cubicBezTo>
                    <a:pt x="1311305" y="24619"/>
                    <a:pt x="1360964" y="90269"/>
                    <a:pt x="1360964" y="172331"/>
                  </a:cubicBezTo>
                  <a:close/>
                  <a:moveTo>
                    <a:pt x="1314408" y="172331"/>
                  </a:moveTo>
                  <a:cubicBezTo>
                    <a:pt x="1314408" y="125145"/>
                    <a:pt x="1284923" y="86166"/>
                    <a:pt x="1249231" y="86166"/>
                  </a:cubicBezTo>
                  <a:cubicBezTo>
                    <a:pt x="1213539" y="86166"/>
                    <a:pt x="1184054" y="125145"/>
                    <a:pt x="1184054" y="172331"/>
                  </a:cubicBezTo>
                  <a:cubicBezTo>
                    <a:pt x="1184054" y="219517"/>
                    <a:pt x="1213539" y="258497"/>
                    <a:pt x="1249231" y="258497"/>
                  </a:cubicBezTo>
                  <a:cubicBezTo>
                    <a:pt x="1284923" y="258497"/>
                    <a:pt x="1314408" y="219517"/>
                    <a:pt x="1314408" y="172331"/>
                  </a:cubicBezTo>
                  <a:close/>
                  <a:moveTo>
                    <a:pt x="1322168" y="4359862"/>
                  </a:moveTo>
                  <a:lnTo>
                    <a:pt x="1247679" y="4422093"/>
                  </a:lnTo>
                  <a:lnTo>
                    <a:pt x="1171639" y="4359862"/>
                  </a:lnTo>
                  <a:lnTo>
                    <a:pt x="1139051" y="4386532"/>
                  </a:lnTo>
                  <a:lnTo>
                    <a:pt x="1215091" y="4448762"/>
                  </a:lnTo>
                  <a:lnTo>
                    <a:pt x="1139051" y="4510993"/>
                  </a:lnTo>
                  <a:lnTo>
                    <a:pt x="1171639" y="4537662"/>
                  </a:lnTo>
                  <a:lnTo>
                    <a:pt x="1247679" y="4475432"/>
                  </a:lnTo>
                  <a:lnTo>
                    <a:pt x="1322168" y="4537662"/>
                  </a:lnTo>
                  <a:lnTo>
                    <a:pt x="1354756" y="4510993"/>
                  </a:lnTo>
                  <a:lnTo>
                    <a:pt x="1278716" y="4448762"/>
                  </a:lnTo>
                  <a:lnTo>
                    <a:pt x="1354756" y="4386532"/>
                  </a:lnTo>
                  <a:lnTo>
                    <a:pt x="1322168" y="4359862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01219" y="4601063"/>
            <a:ext cx="4946658" cy="556372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12438" y="236774"/>
            <a:ext cx="2019300" cy="432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100F0D"/>
                </a:solidFill>
                <a:latin typeface="Anonymous Pro Bold"/>
              </a:rPr>
              <a:t>28</a:t>
            </a:r>
            <a:r>
              <a:rPr lang="en-US" sz="2400" dirty="0">
                <a:solidFill>
                  <a:srgbClr val="100F0D"/>
                </a:solidFill>
                <a:latin typeface="Anonymous Pro Bold"/>
              </a:rPr>
              <a:t>/0</a:t>
            </a:r>
            <a:r>
              <a:rPr lang="en-US" altLang="ko-KR" sz="2400" dirty="0">
                <a:solidFill>
                  <a:srgbClr val="100F0D"/>
                </a:solidFill>
                <a:latin typeface="Anonymous Pro Bold"/>
              </a:rPr>
              <a:t>2</a:t>
            </a:r>
            <a:r>
              <a:rPr lang="en-US" sz="2400" dirty="0">
                <a:solidFill>
                  <a:srgbClr val="100F0D"/>
                </a:solidFill>
                <a:latin typeface="Anonymous Pro Bold"/>
              </a:rPr>
              <a:t>/202</a:t>
            </a:r>
            <a:r>
              <a:rPr lang="en-US" altLang="ko-KR" sz="2400" dirty="0">
                <a:solidFill>
                  <a:srgbClr val="100F0D"/>
                </a:solidFill>
                <a:latin typeface="Anonymous Pro Bold"/>
              </a:rPr>
              <a:t>3</a:t>
            </a:r>
            <a:endParaRPr lang="en-US" sz="2400" dirty="0">
              <a:solidFill>
                <a:srgbClr val="100F0D"/>
              </a:solidFill>
              <a:latin typeface="Anonymous Pro Bold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ECCCC7BE-7FB3-C8CD-204D-11610B22871D}"/>
              </a:ext>
            </a:extLst>
          </p:cNvPr>
          <p:cNvSpPr txBox="1"/>
          <p:nvPr/>
        </p:nvSpPr>
        <p:spPr>
          <a:xfrm>
            <a:off x="6900915" y="7041865"/>
            <a:ext cx="347869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400" spc="107" dirty="0">
                <a:solidFill>
                  <a:schemeClr val="tx1">
                    <a:lumMod val="50000"/>
                    <a:lumOff val="50000"/>
                  </a:schemeClr>
                </a:solidFill>
                <a:latin typeface="Kollektif"/>
              </a:rPr>
              <a:t>B-M00-502</a:t>
            </a:r>
          </a:p>
        </p:txBody>
      </p:sp>
      <p:pic>
        <p:nvPicPr>
          <p:cNvPr id="19" name="Picture 18" descr="Médiathèque de l&amp;#39;école Epitech - Newsroom IONIS Group">
            <a:extLst>
              <a:ext uri="{FF2B5EF4-FFF2-40B4-BE49-F238E27FC236}">
                <a16:creationId xmlns:a16="http://schemas.microsoft.com/office/drawing/2014/main" id="{BCD6E766-CBB6-40CE-5158-C8B5795A1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1240403" cy="10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0A633C2-42C4-12F5-EFF0-035A24E34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06" y="2476625"/>
            <a:ext cx="2133600" cy="612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3">
            <a:extLst>
              <a:ext uri="{FF2B5EF4-FFF2-40B4-BE49-F238E27FC236}">
                <a16:creationId xmlns:a16="http://schemas.microsoft.com/office/drawing/2014/main" id="{A177B2A1-226E-1A56-902C-EE0C0EA2D59F}"/>
              </a:ext>
            </a:extLst>
          </p:cNvPr>
          <p:cNvSpPr/>
          <p:nvPr/>
        </p:nvSpPr>
        <p:spPr>
          <a:xfrm>
            <a:off x="10779352" y="-6724"/>
            <a:ext cx="7508647" cy="10287000"/>
          </a:xfrm>
          <a:prstGeom prst="rect">
            <a:avLst/>
          </a:prstGeom>
          <a:solidFill>
            <a:srgbClr val="FFDDC0"/>
          </a:solidFill>
        </p:spPr>
      </p:sp>
      <p:sp>
        <p:nvSpPr>
          <p:cNvPr id="2" name="TextBox 2"/>
          <p:cNvSpPr txBox="1"/>
          <p:nvPr/>
        </p:nvSpPr>
        <p:spPr>
          <a:xfrm>
            <a:off x="1828800" y="1368820"/>
            <a:ext cx="1189645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fr-FR" sz="7200" dirty="0">
                <a:latin typeface="Kollektif Bold"/>
              </a:rPr>
              <a:t>DÉSIRABILITÉ</a:t>
            </a:r>
          </a:p>
        </p:txBody>
      </p:sp>
      <p:pic>
        <p:nvPicPr>
          <p:cNvPr id="7" name="Picture 6" descr="Médiathèque de l&amp;#39;école Epitech - Newsroom IONIS Group">
            <a:extLst>
              <a:ext uri="{FF2B5EF4-FFF2-40B4-BE49-F238E27FC236}">
                <a16:creationId xmlns:a16="http://schemas.microsoft.com/office/drawing/2014/main" id="{64D51964-B84D-1F89-F93F-52CA66C2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881027" cy="7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35B4C74-EACF-872B-1AA2-76860E742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15" y="1798425"/>
            <a:ext cx="7508647" cy="7359666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84D8E5FC-D283-4EC7-DE64-3EB1DA8F9BA6}"/>
              </a:ext>
            </a:extLst>
          </p:cNvPr>
          <p:cNvSpPr/>
          <p:nvPr/>
        </p:nvSpPr>
        <p:spPr>
          <a:xfrm flipH="1">
            <a:off x="1120667" y="3659357"/>
            <a:ext cx="45719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 lang="fr-FR">
              <a:solidFill>
                <a:srgbClr val="141414"/>
              </a:solidFill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16BD00A-80AD-884F-F563-4DAE9FC36683}"/>
              </a:ext>
            </a:extLst>
          </p:cNvPr>
          <p:cNvSpPr/>
          <p:nvPr/>
        </p:nvSpPr>
        <p:spPr>
          <a:xfrm>
            <a:off x="1101617" y="5609798"/>
            <a:ext cx="45719" cy="3143036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19999"/>
            </a:schemeClr>
          </a:solidFill>
        </p:spPr>
        <p:txBody>
          <a:bodyPr wrap="square" lIns="0" tIns="0" rIns="0" bIns="0" rtlCol="0"/>
          <a:lstStyle/>
          <a:p>
            <a:endParaRPr lang="fr-FR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5EC1457-A959-7A50-C129-6905E5C23AA0}"/>
              </a:ext>
            </a:extLst>
          </p:cNvPr>
          <p:cNvSpPr txBox="1"/>
          <p:nvPr/>
        </p:nvSpPr>
        <p:spPr>
          <a:xfrm>
            <a:off x="1654404" y="4037428"/>
            <a:ext cx="7489596" cy="110607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 err="1">
                <a:latin typeface="Roboto Bold"/>
                <a:cs typeface="Tahoma"/>
              </a:rPr>
              <a:t>Utilisateurs</a:t>
            </a:r>
            <a:r>
              <a:rPr lang="en-US" sz="3200" b="1" spc="48" dirty="0">
                <a:latin typeface="Roboto Bold"/>
                <a:cs typeface="Tahoma"/>
              </a:rPr>
              <a:t> </a:t>
            </a:r>
          </a:p>
          <a:p>
            <a:pPr marL="469900" indent="-457200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Organisation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automatisée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 du temps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libres</a:t>
            </a:r>
            <a:endParaRPr lang="fr-FR" sz="2800" dirty="0">
              <a:solidFill>
                <a:schemeClr val="tx1">
                  <a:lumMod val="50000"/>
                  <a:lumOff val="50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9545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3">
            <a:extLst>
              <a:ext uri="{FF2B5EF4-FFF2-40B4-BE49-F238E27FC236}">
                <a16:creationId xmlns:a16="http://schemas.microsoft.com/office/drawing/2014/main" id="{A177B2A1-226E-1A56-902C-EE0C0EA2D59F}"/>
              </a:ext>
            </a:extLst>
          </p:cNvPr>
          <p:cNvSpPr/>
          <p:nvPr/>
        </p:nvSpPr>
        <p:spPr>
          <a:xfrm>
            <a:off x="10779352" y="-6724"/>
            <a:ext cx="7508647" cy="10287000"/>
          </a:xfrm>
          <a:prstGeom prst="rect">
            <a:avLst/>
          </a:prstGeom>
          <a:solidFill>
            <a:srgbClr val="FFDDC0"/>
          </a:solidFill>
        </p:spPr>
      </p:sp>
      <p:sp>
        <p:nvSpPr>
          <p:cNvPr id="2" name="TextBox 2"/>
          <p:cNvSpPr txBox="1"/>
          <p:nvPr/>
        </p:nvSpPr>
        <p:spPr>
          <a:xfrm>
            <a:off x="1828800" y="1368820"/>
            <a:ext cx="1189645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fr-FR" sz="7200" dirty="0">
                <a:latin typeface="Kollektif Bold"/>
              </a:rPr>
              <a:t>DÉSIRABILITÉ</a:t>
            </a:r>
          </a:p>
        </p:txBody>
      </p:sp>
      <p:pic>
        <p:nvPicPr>
          <p:cNvPr id="7" name="Picture 6" descr="Médiathèque de l&amp;#39;école Epitech - Newsroom IONIS Group">
            <a:extLst>
              <a:ext uri="{FF2B5EF4-FFF2-40B4-BE49-F238E27FC236}">
                <a16:creationId xmlns:a16="http://schemas.microsoft.com/office/drawing/2014/main" id="{64D51964-B84D-1F89-F93F-52CA66C2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881027" cy="7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35B4C74-EACF-872B-1AA2-76860E742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15" y="1798425"/>
            <a:ext cx="7508647" cy="7359666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84D8E5FC-D283-4EC7-DE64-3EB1DA8F9BA6}"/>
              </a:ext>
            </a:extLst>
          </p:cNvPr>
          <p:cNvSpPr/>
          <p:nvPr/>
        </p:nvSpPr>
        <p:spPr>
          <a:xfrm>
            <a:off x="1035030" y="3618128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2047"/>
            </a:schemeClr>
          </a:solidFill>
        </p:spPr>
        <p:txBody>
          <a:bodyPr wrap="square" lIns="0" tIns="0" rIns="0" bIns="0" rtlCol="0"/>
          <a:lstStyle/>
          <a:p>
            <a:endParaRPr lang="fr-FR">
              <a:solidFill>
                <a:srgbClr val="141414"/>
              </a:solidFill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16BD00A-80AD-884F-F563-4DAE9FC36683}"/>
              </a:ext>
            </a:extLst>
          </p:cNvPr>
          <p:cNvSpPr/>
          <p:nvPr/>
        </p:nvSpPr>
        <p:spPr>
          <a:xfrm>
            <a:off x="1035029" y="5568569"/>
            <a:ext cx="45719" cy="3143036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 lang="fr-FR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5EC1457-A959-7A50-C129-6905E5C23AA0}"/>
              </a:ext>
            </a:extLst>
          </p:cNvPr>
          <p:cNvSpPr txBox="1"/>
          <p:nvPr/>
        </p:nvSpPr>
        <p:spPr>
          <a:xfrm>
            <a:off x="1587816" y="3996199"/>
            <a:ext cx="7489596" cy="110607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 err="1">
                <a:latin typeface="Roboto Bold"/>
                <a:cs typeface="Tahoma"/>
              </a:rPr>
              <a:t>Utilisateurs</a:t>
            </a:r>
            <a:r>
              <a:rPr lang="en-US" sz="3200" b="1" spc="48" dirty="0">
                <a:latin typeface="Roboto Bold"/>
                <a:cs typeface="Tahoma"/>
              </a:rPr>
              <a:t> </a:t>
            </a:r>
          </a:p>
          <a:p>
            <a:pPr marL="469900" indent="-457200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Organisation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automatisée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 du temps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libres</a:t>
            </a:r>
            <a:endParaRPr lang="fr-FR" sz="2800" dirty="0">
              <a:solidFill>
                <a:schemeClr val="tx1">
                  <a:lumMod val="50000"/>
                  <a:lumOff val="50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3A78686-7077-5E45-CC2B-654181EAFF7A}"/>
              </a:ext>
            </a:extLst>
          </p:cNvPr>
          <p:cNvSpPr txBox="1"/>
          <p:nvPr/>
        </p:nvSpPr>
        <p:spPr>
          <a:xfrm>
            <a:off x="1587816" y="6079219"/>
            <a:ext cx="7489596" cy="212173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 err="1">
                <a:latin typeface="Roboto Bold"/>
                <a:cs typeface="Tahoma"/>
              </a:rPr>
              <a:t>Entreprises</a:t>
            </a:r>
            <a:r>
              <a:rPr lang="en-US" sz="3200" b="1" spc="48" dirty="0">
                <a:latin typeface="Roboto Bold"/>
                <a:cs typeface="Tahoma"/>
              </a:rPr>
              <a:t> </a:t>
            </a:r>
            <a:endParaRPr lang="en-US" sz="3200" b="1" spc="48" dirty="0">
              <a:solidFill>
                <a:schemeClr val="tx1">
                  <a:lumMod val="50000"/>
                  <a:lumOff val="50000"/>
                </a:schemeClr>
              </a:solidFill>
              <a:latin typeface="Roboto Bold"/>
              <a:cs typeface="Tahoma"/>
            </a:endParaRPr>
          </a:p>
          <a:p>
            <a:pPr marL="469900" indent="-457200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Projet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intéressants</a:t>
            </a:r>
            <a:endParaRPr lang="en-US" sz="2800" spc="48" dirty="0">
              <a:solidFill>
                <a:schemeClr val="tx1">
                  <a:lumMod val="50000"/>
                  <a:lumOff val="50000"/>
                </a:schemeClr>
              </a:solidFill>
              <a:latin typeface="Roboto Bold"/>
              <a:cs typeface="Tahoma"/>
            </a:endParaRPr>
          </a:p>
          <a:p>
            <a:pPr marL="469900" indent="-457200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Modèle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économique</a:t>
            </a:r>
            <a:endParaRPr lang="en-US" sz="2800" spc="48" dirty="0">
              <a:solidFill>
                <a:schemeClr val="tx1">
                  <a:lumMod val="50000"/>
                  <a:lumOff val="50000"/>
                </a:schemeClr>
              </a:solidFill>
              <a:latin typeface="Roboto Bold"/>
              <a:cs typeface="Tahoma"/>
            </a:endParaRPr>
          </a:p>
          <a:p>
            <a:pPr marL="12700">
              <a:lnSpc>
                <a:spcPct val="100000"/>
              </a:lnSpc>
              <a:spcAft>
                <a:spcPts val="600"/>
              </a:spcAft>
            </a:pPr>
            <a:endParaRPr lang="fr-FR" sz="2800" dirty="0">
              <a:solidFill>
                <a:schemeClr val="tx1">
                  <a:lumMod val="50000"/>
                  <a:lumOff val="50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766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3">
            <a:extLst>
              <a:ext uri="{FF2B5EF4-FFF2-40B4-BE49-F238E27FC236}">
                <a16:creationId xmlns:a16="http://schemas.microsoft.com/office/drawing/2014/main" id="{A177B2A1-226E-1A56-902C-EE0C0EA2D59F}"/>
              </a:ext>
            </a:extLst>
          </p:cNvPr>
          <p:cNvSpPr/>
          <p:nvPr/>
        </p:nvSpPr>
        <p:spPr>
          <a:xfrm>
            <a:off x="-15240" y="0"/>
            <a:ext cx="7559040" cy="10287000"/>
          </a:xfrm>
          <a:prstGeom prst="rect">
            <a:avLst/>
          </a:prstGeom>
          <a:solidFill>
            <a:srgbClr val="FFDDC0"/>
          </a:solidFill>
        </p:spPr>
      </p:sp>
      <p:sp>
        <p:nvSpPr>
          <p:cNvPr id="2" name="TextBox 2"/>
          <p:cNvSpPr txBox="1"/>
          <p:nvPr/>
        </p:nvSpPr>
        <p:spPr>
          <a:xfrm>
            <a:off x="8534400" y="1485900"/>
            <a:ext cx="1189645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fr-FR" sz="7200" dirty="0">
                <a:latin typeface="Kollektif Bold"/>
              </a:rPr>
              <a:t>FAISABILITÉ</a:t>
            </a:r>
          </a:p>
        </p:txBody>
      </p:sp>
      <p:pic>
        <p:nvPicPr>
          <p:cNvPr id="7" name="Picture 6" descr="Médiathèque de l&amp;#39;école Epitech - Newsroom IONIS Group">
            <a:extLst>
              <a:ext uri="{FF2B5EF4-FFF2-40B4-BE49-F238E27FC236}">
                <a16:creationId xmlns:a16="http://schemas.microsoft.com/office/drawing/2014/main" id="{64D51964-B84D-1F89-F93F-52CA66C2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881027" cy="7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E72F40-18F9-0836-2052-2581B386F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851" y="2628900"/>
            <a:ext cx="8136261" cy="554990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31C036E8-996B-52AE-36C6-DA13F1499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65" y="4121004"/>
            <a:ext cx="2107096" cy="1384548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8E25F581-11CF-E586-4818-2BB7B9531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866" y="3996396"/>
            <a:ext cx="2265947" cy="150915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4AC7A07-EA39-81C1-3755-C3678D31C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196" y="4265724"/>
            <a:ext cx="1790214" cy="1095107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17F4ED0A-D3E6-9CC0-823C-EDA6AF2EE1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824" y="4265724"/>
            <a:ext cx="2878372" cy="859210"/>
          </a:xfrm>
          <a:prstGeom prst="rect">
            <a:avLst/>
          </a:prstGeom>
        </p:spPr>
      </p:pic>
      <p:sp>
        <p:nvSpPr>
          <p:cNvPr id="25" name="object 6">
            <a:extLst>
              <a:ext uri="{FF2B5EF4-FFF2-40B4-BE49-F238E27FC236}">
                <a16:creationId xmlns:a16="http://schemas.microsoft.com/office/drawing/2014/main" id="{814418D6-73BA-6E7D-3F00-8891BF735711}"/>
              </a:ext>
            </a:extLst>
          </p:cNvPr>
          <p:cNvSpPr txBox="1"/>
          <p:nvPr/>
        </p:nvSpPr>
        <p:spPr>
          <a:xfrm>
            <a:off x="8915400" y="3238500"/>
            <a:ext cx="7489596" cy="598241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>
                <a:latin typeface="Roboto Bold"/>
                <a:cs typeface="Tahoma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80985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3">
            <a:extLst>
              <a:ext uri="{FF2B5EF4-FFF2-40B4-BE49-F238E27FC236}">
                <a16:creationId xmlns:a16="http://schemas.microsoft.com/office/drawing/2014/main" id="{A177B2A1-226E-1A56-902C-EE0C0EA2D59F}"/>
              </a:ext>
            </a:extLst>
          </p:cNvPr>
          <p:cNvSpPr/>
          <p:nvPr/>
        </p:nvSpPr>
        <p:spPr>
          <a:xfrm>
            <a:off x="-15240" y="0"/>
            <a:ext cx="7559040" cy="10287000"/>
          </a:xfrm>
          <a:prstGeom prst="rect">
            <a:avLst/>
          </a:prstGeom>
          <a:solidFill>
            <a:srgbClr val="FFDDC0"/>
          </a:solidFill>
        </p:spPr>
      </p:sp>
      <p:sp>
        <p:nvSpPr>
          <p:cNvPr id="2" name="TextBox 2"/>
          <p:cNvSpPr txBox="1"/>
          <p:nvPr/>
        </p:nvSpPr>
        <p:spPr>
          <a:xfrm>
            <a:off x="8534400" y="1485900"/>
            <a:ext cx="1189645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fr-FR" sz="7200" dirty="0">
                <a:latin typeface="Kollektif Bold"/>
              </a:rPr>
              <a:t>FAISABILITÉ</a:t>
            </a:r>
          </a:p>
        </p:txBody>
      </p:sp>
      <p:pic>
        <p:nvPicPr>
          <p:cNvPr id="7" name="Picture 6" descr="Médiathèque de l&amp;#39;école Epitech - Newsroom IONIS Group">
            <a:extLst>
              <a:ext uri="{FF2B5EF4-FFF2-40B4-BE49-F238E27FC236}">
                <a16:creationId xmlns:a16="http://schemas.microsoft.com/office/drawing/2014/main" id="{64D51964-B84D-1F89-F93F-52CA66C2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881027" cy="7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E72F40-18F9-0836-2052-2581B386F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851" y="2628900"/>
            <a:ext cx="8136261" cy="554990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31C036E8-996B-52AE-36C6-DA13F1499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65" y="4121004"/>
            <a:ext cx="2107096" cy="1384548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8E25F581-11CF-E586-4818-2BB7B9531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866" y="3996396"/>
            <a:ext cx="2265947" cy="150915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4AC7A07-EA39-81C1-3755-C3678D31C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196" y="4265724"/>
            <a:ext cx="1790214" cy="1095107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17F4ED0A-D3E6-9CC0-823C-EDA6AF2EE1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824" y="4265724"/>
            <a:ext cx="2878372" cy="859210"/>
          </a:xfrm>
          <a:prstGeom prst="rect">
            <a:avLst/>
          </a:prstGeom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310BD2B2-85ED-DA4B-87BB-B31232CA4C94}"/>
              </a:ext>
            </a:extLst>
          </p:cNvPr>
          <p:cNvSpPr txBox="1"/>
          <p:nvPr/>
        </p:nvSpPr>
        <p:spPr>
          <a:xfrm>
            <a:off x="8915400" y="6492512"/>
            <a:ext cx="7489596" cy="110607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>
                <a:latin typeface="Roboto Bold"/>
                <a:cs typeface="Tahoma"/>
              </a:rPr>
              <a:t>Google </a:t>
            </a:r>
          </a:p>
          <a:p>
            <a:pPr marL="469900" indent="-457200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Gmap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, Calendar</a:t>
            </a:r>
            <a:endParaRPr lang="fr-FR" sz="2800" dirty="0">
              <a:solidFill>
                <a:schemeClr val="tx1">
                  <a:lumMod val="50000"/>
                  <a:lumOff val="50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814418D6-73BA-6E7D-3F00-8891BF735711}"/>
              </a:ext>
            </a:extLst>
          </p:cNvPr>
          <p:cNvSpPr txBox="1"/>
          <p:nvPr/>
        </p:nvSpPr>
        <p:spPr>
          <a:xfrm>
            <a:off x="8915400" y="3238500"/>
            <a:ext cx="7489596" cy="598241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>
                <a:latin typeface="Roboto Bold"/>
                <a:cs typeface="Tahoma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420829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3">
            <a:extLst>
              <a:ext uri="{FF2B5EF4-FFF2-40B4-BE49-F238E27FC236}">
                <a16:creationId xmlns:a16="http://schemas.microsoft.com/office/drawing/2014/main" id="{A177B2A1-226E-1A56-902C-EE0C0EA2D59F}"/>
              </a:ext>
            </a:extLst>
          </p:cNvPr>
          <p:cNvSpPr/>
          <p:nvPr/>
        </p:nvSpPr>
        <p:spPr>
          <a:xfrm>
            <a:off x="-15240" y="0"/>
            <a:ext cx="7559040" cy="10287000"/>
          </a:xfrm>
          <a:prstGeom prst="rect">
            <a:avLst/>
          </a:prstGeom>
          <a:solidFill>
            <a:srgbClr val="FFDDC0"/>
          </a:solidFill>
        </p:spPr>
      </p:sp>
      <p:sp>
        <p:nvSpPr>
          <p:cNvPr id="2" name="TextBox 2"/>
          <p:cNvSpPr txBox="1"/>
          <p:nvPr/>
        </p:nvSpPr>
        <p:spPr>
          <a:xfrm>
            <a:off x="8534400" y="1485900"/>
            <a:ext cx="1189645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fr-FR" sz="7200" dirty="0">
                <a:latin typeface="Kollektif Bold"/>
              </a:rPr>
              <a:t>FAISABILITÉ</a:t>
            </a:r>
          </a:p>
        </p:txBody>
      </p:sp>
      <p:pic>
        <p:nvPicPr>
          <p:cNvPr id="7" name="Picture 6" descr="Médiathèque de l&amp;#39;école Epitech - Newsroom IONIS Group">
            <a:extLst>
              <a:ext uri="{FF2B5EF4-FFF2-40B4-BE49-F238E27FC236}">
                <a16:creationId xmlns:a16="http://schemas.microsoft.com/office/drawing/2014/main" id="{64D51964-B84D-1F89-F93F-52CA66C2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881027" cy="7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E72F40-18F9-0836-2052-2581B386F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851" y="2628900"/>
            <a:ext cx="8136261" cy="554990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31C036E8-996B-52AE-36C6-DA13F1499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65" y="4121004"/>
            <a:ext cx="2107096" cy="1384548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8E25F581-11CF-E586-4818-2BB7B9531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866" y="3996396"/>
            <a:ext cx="2265947" cy="150915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4AC7A07-EA39-81C1-3755-C3678D31C5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196" y="4265724"/>
            <a:ext cx="1790214" cy="1095107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17F4ED0A-D3E6-9CC0-823C-EDA6AF2EE1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824" y="4265724"/>
            <a:ext cx="2878372" cy="859210"/>
          </a:xfrm>
          <a:prstGeom prst="rect">
            <a:avLst/>
          </a:prstGeom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310BD2B2-85ED-DA4B-87BB-B31232CA4C94}"/>
              </a:ext>
            </a:extLst>
          </p:cNvPr>
          <p:cNvSpPr txBox="1"/>
          <p:nvPr/>
        </p:nvSpPr>
        <p:spPr>
          <a:xfrm>
            <a:off x="8915400" y="6492512"/>
            <a:ext cx="7489596" cy="110607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>
                <a:latin typeface="Roboto Bold"/>
                <a:cs typeface="Tahoma"/>
              </a:rPr>
              <a:t>Google </a:t>
            </a:r>
          </a:p>
          <a:p>
            <a:pPr marL="469900" indent="-457200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Gmap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, Calendar</a:t>
            </a:r>
            <a:endParaRPr lang="fr-FR" sz="2800" dirty="0">
              <a:solidFill>
                <a:schemeClr val="tx1">
                  <a:lumMod val="50000"/>
                  <a:lumOff val="50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814418D6-73BA-6E7D-3F00-8891BF735711}"/>
              </a:ext>
            </a:extLst>
          </p:cNvPr>
          <p:cNvSpPr txBox="1"/>
          <p:nvPr/>
        </p:nvSpPr>
        <p:spPr>
          <a:xfrm>
            <a:off x="8915400" y="3238500"/>
            <a:ext cx="7489596" cy="598241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>
                <a:latin typeface="Roboto Bold"/>
                <a:cs typeface="Tahoma"/>
              </a:rPr>
              <a:t>Technologies</a:t>
            </a: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0A486BF6-74F5-8912-D6C3-5575B50C6961}"/>
              </a:ext>
            </a:extLst>
          </p:cNvPr>
          <p:cNvSpPr txBox="1"/>
          <p:nvPr/>
        </p:nvSpPr>
        <p:spPr>
          <a:xfrm>
            <a:off x="8915400" y="8585544"/>
            <a:ext cx="7489596" cy="598241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>
                <a:latin typeface="Roboto Bold"/>
                <a:cs typeface="Tahoma"/>
              </a:rPr>
              <a:t>OpenStreetMap </a:t>
            </a:r>
          </a:p>
        </p:txBody>
      </p:sp>
    </p:spTree>
    <p:extLst>
      <p:ext uri="{BB962C8B-B14F-4D97-AF65-F5344CB8AC3E}">
        <p14:creationId xmlns:p14="http://schemas.microsoft.com/office/powerpoint/2010/main" val="3870404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915400" y="3162300"/>
            <a:ext cx="9177079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500" dirty="0">
                <a:solidFill>
                  <a:srgbClr val="100F0D"/>
                </a:solidFill>
                <a:latin typeface="Kollektif Bold"/>
              </a:rPr>
              <a:t>MERCI BEAUCOUP !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281774" y="1049477"/>
            <a:ext cx="977526" cy="498754"/>
            <a:chOff x="0" y="0"/>
            <a:chExt cx="1303368" cy="665005"/>
          </a:xfrm>
        </p:grpSpPr>
        <p:grpSp>
          <p:nvGrpSpPr>
            <p:cNvPr id="16" name="Group 16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DDC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pic>
        <p:nvPicPr>
          <p:cNvPr id="21" name="Picture 20" descr="Médiathèque de l&amp;#39;école Epitech - Newsroom IONIS Group">
            <a:extLst>
              <a:ext uri="{FF2B5EF4-FFF2-40B4-BE49-F238E27FC236}">
                <a16:creationId xmlns:a16="http://schemas.microsoft.com/office/drawing/2014/main" id="{D73EC7F8-2620-7836-6DDF-DDD2ED7CF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1240403" cy="10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20DD42-84B1-5AD2-C865-5AB6AF79BF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5" y="2705100"/>
            <a:ext cx="7798899" cy="5730526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0D0212A-473F-70A2-92E8-E06DCF07567C}"/>
              </a:ext>
            </a:extLst>
          </p:cNvPr>
          <p:cNvSpPr txBox="1"/>
          <p:nvPr/>
        </p:nvSpPr>
        <p:spPr>
          <a:xfrm>
            <a:off x="8915400" y="7576562"/>
            <a:ext cx="917707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100F0D"/>
                </a:solidFill>
                <a:latin typeface="Kollektif Bold"/>
              </a:rPr>
              <a:t>Des questions 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062" y="3641561"/>
            <a:ext cx="2679043" cy="4349195"/>
            <a:chOff x="0" y="0"/>
            <a:chExt cx="848641" cy="1122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8641" cy="1122822"/>
            </a:xfrm>
            <a:custGeom>
              <a:avLst/>
              <a:gdLst/>
              <a:ahLst/>
              <a:cxnLst/>
              <a:rect l="l" t="t" r="r" b="b"/>
              <a:pathLst>
                <a:path w="848641" h="1122822">
                  <a:moveTo>
                    <a:pt x="724181" y="1122822"/>
                  </a:moveTo>
                  <a:lnTo>
                    <a:pt x="124460" y="1122822"/>
                  </a:lnTo>
                  <a:cubicBezTo>
                    <a:pt x="55880" y="1122822"/>
                    <a:pt x="0" y="1066942"/>
                    <a:pt x="0" y="9983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181" y="0"/>
                  </a:lnTo>
                  <a:cubicBezTo>
                    <a:pt x="792761" y="0"/>
                    <a:pt x="848641" y="55880"/>
                    <a:pt x="848641" y="124460"/>
                  </a:cubicBezTo>
                  <a:lnTo>
                    <a:pt x="848641" y="998362"/>
                  </a:lnTo>
                  <a:cubicBezTo>
                    <a:pt x="848641" y="1066942"/>
                    <a:pt x="792761" y="1122822"/>
                    <a:pt x="724181" y="11228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58612" y="6950430"/>
            <a:ext cx="2616094" cy="83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CHIRSTIAN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TRAN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82867" y="1877386"/>
            <a:ext cx="9322265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r>
              <a:rPr lang="en-US" sz="6600" spc="-64" dirty="0">
                <a:solidFill>
                  <a:srgbClr val="100F0D"/>
                </a:solidFill>
                <a:latin typeface="Kollektif Bold"/>
              </a:rPr>
              <a:t>NOTRE ÉQUIPE</a:t>
            </a:r>
            <a:endParaRPr lang="en-US" sz="6400" spc="-64" dirty="0">
              <a:solidFill>
                <a:srgbClr val="14110F"/>
              </a:solidFill>
              <a:latin typeface="Roboto"/>
            </a:endParaRPr>
          </a:p>
        </p:txBody>
      </p:sp>
      <p:grpSp>
        <p:nvGrpSpPr>
          <p:cNvPr id="77" name="Group 2">
            <a:extLst>
              <a:ext uri="{FF2B5EF4-FFF2-40B4-BE49-F238E27FC236}">
                <a16:creationId xmlns:a16="http://schemas.microsoft.com/office/drawing/2014/main" id="{2361F5BE-910E-F52E-4D54-1AF93588A6E4}"/>
              </a:ext>
            </a:extLst>
          </p:cNvPr>
          <p:cNvGrpSpPr/>
          <p:nvPr/>
        </p:nvGrpSpPr>
        <p:grpSpPr>
          <a:xfrm>
            <a:off x="3398806" y="3673799"/>
            <a:ext cx="2679043" cy="4349195"/>
            <a:chOff x="0" y="0"/>
            <a:chExt cx="848641" cy="1122822"/>
          </a:xfrm>
        </p:grpSpPr>
        <p:sp>
          <p:nvSpPr>
            <p:cNvPr id="78" name="Freeform 3">
              <a:extLst>
                <a:ext uri="{FF2B5EF4-FFF2-40B4-BE49-F238E27FC236}">
                  <a16:creationId xmlns:a16="http://schemas.microsoft.com/office/drawing/2014/main" id="{0D8D4D49-4F2B-748C-A408-F16637EFFFFB}"/>
                </a:ext>
              </a:extLst>
            </p:cNvPr>
            <p:cNvSpPr/>
            <p:nvPr/>
          </p:nvSpPr>
          <p:spPr>
            <a:xfrm>
              <a:off x="0" y="0"/>
              <a:ext cx="848641" cy="1122822"/>
            </a:xfrm>
            <a:custGeom>
              <a:avLst/>
              <a:gdLst/>
              <a:ahLst/>
              <a:cxnLst/>
              <a:rect l="l" t="t" r="r" b="b"/>
              <a:pathLst>
                <a:path w="848641" h="1122822">
                  <a:moveTo>
                    <a:pt x="724181" y="1122822"/>
                  </a:moveTo>
                  <a:lnTo>
                    <a:pt x="124460" y="1122822"/>
                  </a:lnTo>
                  <a:cubicBezTo>
                    <a:pt x="55880" y="1122822"/>
                    <a:pt x="0" y="1066942"/>
                    <a:pt x="0" y="9983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181" y="0"/>
                  </a:lnTo>
                  <a:cubicBezTo>
                    <a:pt x="792761" y="0"/>
                    <a:pt x="848641" y="55880"/>
                    <a:pt x="848641" y="124460"/>
                  </a:cubicBezTo>
                  <a:lnTo>
                    <a:pt x="848641" y="998362"/>
                  </a:lnTo>
                  <a:cubicBezTo>
                    <a:pt x="848641" y="1066942"/>
                    <a:pt x="792761" y="1122822"/>
                    <a:pt x="724181" y="11228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9" name="TextBox 5">
            <a:extLst>
              <a:ext uri="{FF2B5EF4-FFF2-40B4-BE49-F238E27FC236}">
                <a16:creationId xmlns:a16="http://schemas.microsoft.com/office/drawing/2014/main" id="{F604C906-33F0-EDD2-B5E4-461954A9320B}"/>
              </a:ext>
            </a:extLst>
          </p:cNvPr>
          <p:cNvSpPr txBox="1"/>
          <p:nvPr/>
        </p:nvSpPr>
        <p:spPr>
          <a:xfrm>
            <a:off x="3479218" y="6950247"/>
            <a:ext cx="2616094" cy="83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GABRIELLE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SEO</a:t>
            </a:r>
          </a:p>
        </p:txBody>
      </p:sp>
      <p:grpSp>
        <p:nvGrpSpPr>
          <p:cNvPr id="80" name="Group 2">
            <a:extLst>
              <a:ext uri="{FF2B5EF4-FFF2-40B4-BE49-F238E27FC236}">
                <a16:creationId xmlns:a16="http://schemas.microsoft.com/office/drawing/2014/main" id="{35B04FF0-1003-D99B-8B1D-A1C04E707614}"/>
              </a:ext>
            </a:extLst>
          </p:cNvPr>
          <p:cNvGrpSpPr/>
          <p:nvPr/>
        </p:nvGrpSpPr>
        <p:grpSpPr>
          <a:xfrm>
            <a:off x="6319412" y="3641561"/>
            <a:ext cx="2679043" cy="4349195"/>
            <a:chOff x="0" y="0"/>
            <a:chExt cx="848641" cy="1122822"/>
          </a:xfrm>
        </p:grpSpPr>
        <p:sp>
          <p:nvSpPr>
            <p:cNvPr id="81" name="Freeform 3">
              <a:extLst>
                <a:ext uri="{FF2B5EF4-FFF2-40B4-BE49-F238E27FC236}">
                  <a16:creationId xmlns:a16="http://schemas.microsoft.com/office/drawing/2014/main" id="{DB9ADBE9-ECB9-3E20-DFB7-EF5C2E09529B}"/>
                </a:ext>
              </a:extLst>
            </p:cNvPr>
            <p:cNvSpPr/>
            <p:nvPr/>
          </p:nvSpPr>
          <p:spPr>
            <a:xfrm>
              <a:off x="0" y="0"/>
              <a:ext cx="848641" cy="1122822"/>
            </a:xfrm>
            <a:custGeom>
              <a:avLst/>
              <a:gdLst/>
              <a:ahLst/>
              <a:cxnLst/>
              <a:rect l="l" t="t" r="r" b="b"/>
              <a:pathLst>
                <a:path w="848641" h="1122822">
                  <a:moveTo>
                    <a:pt x="724181" y="1122822"/>
                  </a:moveTo>
                  <a:lnTo>
                    <a:pt x="124460" y="1122822"/>
                  </a:lnTo>
                  <a:cubicBezTo>
                    <a:pt x="55880" y="1122822"/>
                    <a:pt x="0" y="1066942"/>
                    <a:pt x="0" y="9983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181" y="0"/>
                  </a:lnTo>
                  <a:cubicBezTo>
                    <a:pt x="792761" y="0"/>
                    <a:pt x="848641" y="55880"/>
                    <a:pt x="848641" y="124460"/>
                  </a:cubicBezTo>
                  <a:lnTo>
                    <a:pt x="848641" y="998362"/>
                  </a:lnTo>
                  <a:cubicBezTo>
                    <a:pt x="848641" y="1066942"/>
                    <a:pt x="792761" y="1122822"/>
                    <a:pt x="724181" y="11228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2" name="TextBox 5">
            <a:extLst>
              <a:ext uri="{FF2B5EF4-FFF2-40B4-BE49-F238E27FC236}">
                <a16:creationId xmlns:a16="http://schemas.microsoft.com/office/drawing/2014/main" id="{8F5B18FA-BA0D-EED1-BCF7-98AAD43FC731}"/>
              </a:ext>
            </a:extLst>
          </p:cNvPr>
          <p:cNvSpPr txBox="1"/>
          <p:nvPr/>
        </p:nvSpPr>
        <p:spPr>
          <a:xfrm>
            <a:off x="6350886" y="6950247"/>
            <a:ext cx="2616094" cy="83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RÉMI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SALEH</a:t>
            </a: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0D20BA2-42BF-26A7-49CB-14914E8F9120}"/>
              </a:ext>
            </a:extLst>
          </p:cNvPr>
          <p:cNvGrpSpPr/>
          <p:nvPr/>
        </p:nvGrpSpPr>
        <p:grpSpPr>
          <a:xfrm>
            <a:off x="9240018" y="3609323"/>
            <a:ext cx="2679043" cy="4349195"/>
            <a:chOff x="0" y="0"/>
            <a:chExt cx="848641" cy="1122822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15FF5FCF-2CB2-FA6D-5E9D-FFA8470145CD}"/>
                </a:ext>
              </a:extLst>
            </p:cNvPr>
            <p:cNvSpPr/>
            <p:nvPr/>
          </p:nvSpPr>
          <p:spPr>
            <a:xfrm>
              <a:off x="0" y="0"/>
              <a:ext cx="848641" cy="1122822"/>
            </a:xfrm>
            <a:custGeom>
              <a:avLst/>
              <a:gdLst/>
              <a:ahLst/>
              <a:cxnLst/>
              <a:rect l="l" t="t" r="r" b="b"/>
              <a:pathLst>
                <a:path w="848641" h="1122822">
                  <a:moveTo>
                    <a:pt x="724181" y="1122822"/>
                  </a:moveTo>
                  <a:lnTo>
                    <a:pt x="124460" y="1122822"/>
                  </a:lnTo>
                  <a:cubicBezTo>
                    <a:pt x="55880" y="1122822"/>
                    <a:pt x="0" y="1066942"/>
                    <a:pt x="0" y="9983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181" y="0"/>
                  </a:lnTo>
                  <a:cubicBezTo>
                    <a:pt x="792761" y="0"/>
                    <a:pt x="848641" y="55880"/>
                    <a:pt x="848641" y="124460"/>
                  </a:cubicBezTo>
                  <a:lnTo>
                    <a:pt x="848641" y="998362"/>
                  </a:lnTo>
                  <a:cubicBezTo>
                    <a:pt x="848641" y="1066942"/>
                    <a:pt x="792761" y="1122822"/>
                    <a:pt x="724181" y="11228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5" name="TextBox 5">
            <a:extLst>
              <a:ext uri="{FF2B5EF4-FFF2-40B4-BE49-F238E27FC236}">
                <a16:creationId xmlns:a16="http://schemas.microsoft.com/office/drawing/2014/main" id="{363AA8E6-109C-7B8F-C43E-245367F9B4A9}"/>
              </a:ext>
            </a:extLst>
          </p:cNvPr>
          <p:cNvSpPr txBox="1"/>
          <p:nvPr/>
        </p:nvSpPr>
        <p:spPr>
          <a:xfrm>
            <a:off x="9325994" y="6956293"/>
            <a:ext cx="2616094" cy="83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ANTONIN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POTTIN</a:t>
            </a:r>
          </a:p>
        </p:txBody>
      </p:sp>
      <p:grpSp>
        <p:nvGrpSpPr>
          <p:cNvPr id="86" name="Group 2">
            <a:extLst>
              <a:ext uri="{FF2B5EF4-FFF2-40B4-BE49-F238E27FC236}">
                <a16:creationId xmlns:a16="http://schemas.microsoft.com/office/drawing/2014/main" id="{4BB699EA-C2D2-3351-229B-4F84BFECE790}"/>
              </a:ext>
            </a:extLst>
          </p:cNvPr>
          <p:cNvGrpSpPr/>
          <p:nvPr/>
        </p:nvGrpSpPr>
        <p:grpSpPr>
          <a:xfrm>
            <a:off x="12160624" y="3577085"/>
            <a:ext cx="2679043" cy="4349195"/>
            <a:chOff x="0" y="0"/>
            <a:chExt cx="848641" cy="1122822"/>
          </a:xfrm>
        </p:grpSpPr>
        <p:sp>
          <p:nvSpPr>
            <p:cNvPr id="87" name="Freeform 3">
              <a:extLst>
                <a:ext uri="{FF2B5EF4-FFF2-40B4-BE49-F238E27FC236}">
                  <a16:creationId xmlns:a16="http://schemas.microsoft.com/office/drawing/2014/main" id="{35F66300-23FE-1553-6C35-E39ACEF4A602}"/>
                </a:ext>
              </a:extLst>
            </p:cNvPr>
            <p:cNvSpPr/>
            <p:nvPr/>
          </p:nvSpPr>
          <p:spPr>
            <a:xfrm>
              <a:off x="0" y="0"/>
              <a:ext cx="848641" cy="1122822"/>
            </a:xfrm>
            <a:custGeom>
              <a:avLst/>
              <a:gdLst/>
              <a:ahLst/>
              <a:cxnLst/>
              <a:rect l="l" t="t" r="r" b="b"/>
              <a:pathLst>
                <a:path w="848641" h="1122822">
                  <a:moveTo>
                    <a:pt x="724181" y="1122822"/>
                  </a:moveTo>
                  <a:lnTo>
                    <a:pt x="124460" y="1122822"/>
                  </a:lnTo>
                  <a:cubicBezTo>
                    <a:pt x="55880" y="1122822"/>
                    <a:pt x="0" y="1066942"/>
                    <a:pt x="0" y="9983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181" y="0"/>
                  </a:lnTo>
                  <a:cubicBezTo>
                    <a:pt x="792761" y="0"/>
                    <a:pt x="848641" y="55880"/>
                    <a:pt x="848641" y="124460"/>
                  </a:cubicBezTo>
                  <a:lnTo>
                    <a:pt x="848641" y="998362"/>
                  </a:lnTo>
                  <a:cubicBezTo>
                    <a:pt x="848641" y="1066942"/>
                    <a:pt x="792761" y="1122822"/>
                    <a:pt x="724181" y="11228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8" name="TextBox 5">
            <a:extLst>
              <a:ext uri="{FF2B5EF4-FFF2-40B4-BE49-F238E27FC236}">
                <a16:creationId xmlns:a16="http://schemas.microsoft.com/office/drawing/2014/main" id="{49DBD557-D813-4050-0F56-9DC38B23386F}"/>
              </a:ext>
            </a:extLst>
          </p:cNvPr>
          <p:cNvSpPr txBox="1"/>
          <p:nvPr/>
        </p:nvSpPr>
        <p:spPr>
          <a:xfrm>
            <a:off x="12192688" y="6950247"/>
            <a:ext cx="2616094" cy="83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IDRISSA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FALL</a:t>
            </a:r>
          </a:p>
        </p:txBody>
      </p:sp>
      <p:grpSp>
        <p:nvGrpSpPr>
          <p:cNvPr id="89" name="Group 2">
            <a:extLst>
              <a:ext uri="{FF2B5EF4-FFF2-40B4-BE49-F238E27FC236}">
                <a16:creationId xmlns:a16="http://schemas.microsoft.com/office/drawing/2014/main" id="{32A0D0D6-ADA1-FDC4-6306-3F80669ABFEF}"/>
              </a:ext>
            </a:extLst>
          </p:cNvPr>
          <p:cNvGrpSpPr/>
          <p:nvPr/>
        </p:nvGrpSpPr>
        <p:grpSpPr>
          <a:xfrm>
            <a:off x="15081230" y="3544847"/>
            <a:ext cx="2679043" cy="4349195"/>
            <a:chOff x="0" y="0"/>
            <a:chExt cx="848641" cy="1122822"/>
          </a:xfrm>
        </p:grpSpPr>
        <p:sp>
          <p:nvSpPr>
            <p:cNvPr id="90" name="Freeform 3">
              <a:extLst>
                <a:ext uri="{FF2B5EF4-FFF2-40B4-BE49-F238E27FC236}">
                  <a16:creationId xmlns:a16="http://schemas.microsoft.com/office/drawing/2014/main" id="{97808ABF-30B9-4C3A-8735-212760C1AAE5}"/>
                </a:ext>
              </a:extLst>
            </p:cNvPr>
            <p:cNvSpPr/>
            <p:nvPr/>
          </p:nvSpPr>
          <p:spPr>
            <a:xfrm>
              <a:off x="0" y="0"/>
              <a:ext cx="848641" cy="1122822"/>
            </a:xfrm>
            <a:custGeom>
              <a:avLst/>
              <a:gdLst/>
              <a:ahLst/>
              <a:cxnLst/>
              <a:rect l="l" t="t" r="r" b="b"/>
              <a:pathLst>
                <a:path w="848641" h="1122822">
                  <a:moveTo>
                    <a:pt x="724181" y="1122822"/>
                  </a:moveTo>
                  <a:lnTo>
                    <a:pt x="124460" y="1122822"/>
                  </a:lnTo>
                  <a:cubicBezTo>
                    <a:pt x="55880" y="1122822"/>
                    <a:pt x="0" y="1066942"/>
                    <a:pt x="0" y="9983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181" y="0"/>
                  </a:lnTo>
                  <a:cubicBezTo>
                    <a:pt x="792761" y="0"/>
                    <a:pt x="848641" y="55880"/>
                    <a:pt x="848641" y="124460"/>
                  </a:cubicBezTo>
                  <a:lnTo>
                    <a:pt x="848641" y="998362"/>
                  </a:lnTo>
                  <a:cubicBezTo>
                    <a:pt x="848641" y="1066942"/>
                    <a:pt x="792761" y="1122822"/>
                    <a:pt x="724181" y="11228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1" name="TextBox 5">
            <a:extLst>
              <a:ext uri="{FF2B5EF4-FFF2-40B4-BE49-F238E27FC236}">
                <a16:creationId xmlns:a16="http://schemas.microsoft.com/office/drawing/2014/main" id="{9B614CE0-338F-4A65-AD79-724E713A404B}"/>
              </a:ext>
            </a:extLst>
          </p:cNvPr>
          <p:cNvSpPr txBox="1"/>
          <p:nvPr/>
        </p:nvSpPr>
        <p:spPr>
          <a:xfrm>
            <a:off x="15085745" y="6950247"/>
            <a:ext cx="2616094" cy="83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JIMY 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spc="48" dirty="0">
                <a:solidFill>
                  <a:srgbClr val="14110F"/>
                </a:solidFill>
                <a:latin typeface="Roboto Bold"/>
              </a:rPr>
              <a:t>XU</a:t>
            </a:r>
          </a:p>
        </p:txBody>
      </p:sp>
      <p:pic>
        <p:nvPicPr>
          <p:cNvPr id="94" name="Picture 93" descr="A close up of a doll&#10;&#10;Description automatically generated with medium confidence">
            <a:extLst>
              <a:ext uri="{FF2B5EF4-FFF2-40B4-BE49-F238E27FC236}">
                <a16:creationId xmlns:a16="http://schemas.microsoft.com/office/drawing/2014/main" id="{B426F9FF-AA75-D45E-F220-3D15C14BF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5" y="4102980"/>
            <a:ext cx="2903245" cy="2944218"/>
          </a:xfrm>
          <a:prstGeom prst="rect">
            <a:avLst/>
          </a:prstGeom>
        </p:spPr>
      </p:pic>
      <p:pic>
        <p:nvPicPr>
          <p:cNvPr id="95" name="Picture 94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B6FE893-1954-B1E2-3715-3CA00E45A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7"/>
          <a:stretch/>
        </p:blipFill>
        <p:spPr>
          <a:xfrm>
            <a:off x="3333349" y="4288853"/>
            <a:ext cx="2823109" cy="2531047"/>
          </a:xfrm>
          <a:prstGeom prst="rect">
            <a:avLst/>
          </a:prstGeom>
        </p:spPr>
      </p:pic>
      <p:pic>
        <p:nvPicPr>
          <p:cNvPr id="96" name="Picture 95" descr="A mannequin hea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5024BBD-3166-4F9D-4439-159E5E251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14" y="4016713"/>
            <a:ext cx="2675886" cy="3184187"/>
          </a:xfrm>
          <a:prstGeom prst="rect">
            <a:avLst/>
          </a:prstGeom>
        </p:spPr>
      </p:pic>
      <p:pic>
        <p:nvPicPr>
          <p:cNvPr id="97" name="Picture 96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AB390F2D-F180-9B81-102A-69BE6DACF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793" y="4076700"/>
            <a:ext cx="2871876" cy="2935825"/>
          </a:xfrm>
          <a:prstGeom prst="rect">
            <a:avLst/>
          </a:prstGeom>
        </p:spPr>
      </p:pic>
      <p:pic>
        <p:nvPicPr>
          <p:cNvPr id="98" name="Picture 97" descr="A picture containing doll, toy, dark, decorated&#10;&#10;Description automatically generated">
            <a:extLst>
              <a:ext uri="{FF2B5EF4-FFF2-40B4-BE49-F238E27FC236}">
                <a16:creationId xmlns:a16="http://schemas.microsoft.com/office/drawing/2014/main" id="{A6A1C3B9-282F-B3D5-7998-D5AC960BA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57" y="4060460"/>
            <a:ext cx="2872243" cy="3019689"/>
          </a:xfrm>
          <a:prstGeom prst="rect">
            <a:avLst/>
          </a:prstGeom>
        </p:spPr>
      </p:pic>
      <p:pic>
        <p:nvPicPr>
          <p:cNvPr id="99" name="Picture 98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434DF4B3-A4A7-D16B-8B39-2E37AD69D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643" y="4316535"/>
            <a:ext cx="2115353" cy="2532857"/>
          </a:xfrm>
          <a:prstGeom prst="rect">
            <a:avLst/>
          </a:prstGeom>
        </p:spPr>
      </p:pic>
      <p:pic>
        <p:nvPicPr>
          <p:cNvPr id="100" name="Picture 99" descr="Médiathèque de l&amp;#39;école Epitech - Newsroom IONIS Group">
            <a:extLst>
              <a:ext uri="{FF2B5EF4-FFF2-40B4-BE49-F238E27FC236}">
                <a16:creationId xmlns:a16="http://schemas.microsoft.com/office/drawing/2014/main" id="{EB1F2EA4-5AA4-E2EF-FB8F-4CFA3C626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1240403" cy="10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59200" y="9263587"/>
            <a:ext cx="977526" cy="498754"/>
            <a:chOff x="0" y="0"/>
            <a:chExt cx="1303368" cy="665005"/>
          </a:xfrm>
        </p:grpSpPr>
        <p:grpSp>
          <p:nvGrpSpPr>
            <p:cNvPr id="3" name="Group 3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FR" dirty="0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13" name="AutoShape 13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FDDC0"/>
          </a:solidFill>
        </p:spPr>
      </p:sp>
      <p:pic>
        <p:nvPicPr>
          <p:cNvPr id="49" name="Picture 48" descr="Médiathèque de l&amp;#39;école Epitech - Newsroom IONIS Group">
            <a:extLst>
              <a:ext uri="{FF2B5EF4-FFF2-40B4-BE49-F238E27FC236}">
                <a16:creationId xmlns:a16="http://schemas.microsoft.com/office/drawing/2014/main" id="{4B9FC9AF-7BC9-64F7-035E-C4F18275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6520" y="265585"/>
            <a:ext cx="1160623" cy="102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EB624351-7696-5CCC-54AE-6CA4BCDD785F}"/>
              </a:ext>
            </a:extLst>
          </p:cNvPr>
          <p:cNvSpPr txBox="1"/>
          <p:nvPr/>
        </p:nvSpPr>
        <p:spPr>
          <a:xfrm>
            <a:off x="174488" y="9762341"/>
            <a:ext cx="7849489" cy="388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Fira Sans Light"/>
              </a:rPr>
              <a:t>Source : https://</a:t>
            </a:r>
            <a:r>
              <a:rPr lang="en-US" dirty="0" err="1">
                <a:solidFill>
                  <a:srgbClr val="000000"/>
                </a:solidFill>
                <a:latin typeface="Fira Sans Light"/>
              </a:rPr>
              <a:t>trends.hellojam.fr</a:t>
            </a:r>
            <a:r>
              <a:rPr lang="en-US" dirty="0">
                <a:solidFill>
                  <a:srgbClr val="000000"/>
                </a:solidFill>
                <a:latin typeface="Fira Sans Light"/>
              </a:rPr>
              <a:t>/etudes/temps-libre</a:t>
            </a:r>
            <a:endParaRPr lang="en-US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D14CDD4-AA98-C457-94B0-5DFAE6C92883}"/>
              </a:ext>
            </a:extLst>
          </p:cNvPr>
          <p:cNvSpPr txBox="1"/>
          <p:nvPr/>
        </p:nvSpPr>
        <p:spPr>
          <a:xfrm>
            <a:off x="9368911" y="1605333"/>
            <a:ext cx="8827465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36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Parmi les </a:t>
            </a:r>
            <a:r>
              <a:rPr lang="en-US" sz="36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français</a:t>
            </a:r>
            <a:r>
              <a:rPr lang="en-US" sz="36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 </a:t>
            </a:r>
            <a:r>
              <a:rPr lang="en-US" sz="36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âgés</a:t>
            </a:r>
            <a:r>
              <a:rPr lang="en-US" sz="36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 de 18 </a:t>
            </a:r>
            <a:r>
              <a:rPr lang="en-US" sz="36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à</a:t>
            </a:r>
            <a:r>
              <a:rPr lang="en-US" sz="36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 29 </a:t>
            </a:r>
            <a:r>
              <a:rPr lang="en-US" sz="36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ans</a:t>
            </a:r>
            <a:endParaRPr lang="en-US" sz="3600" spc="48" dirty="0">
              <a:solidFill>
                <a:schemeClr val="tx1">
                  <a:lumMod val="50000"/>
                  <a:lumOff val="50000"/>
                </a:schemeClr>
              </a:solidFill>
              <a:latin typeface="Roboto Bold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187D80E9-8B6C-BC0E-90A1-FDBCA8ECA9D9}"/>
              </a:ext>
            </a:extLst>
          </p:cNvPr>
          <p:cNvSpPr txBox="1"/>
          <p:nvPr/>
        </p:nvSpPr>
        <p:spPr>
          <a:xfrm>
            <a:off x="9787449" y="3364111"/>
            <a:ext cx="3687057" cy="1094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r>
              <a:rPr lang="fr-FR" sz="9600" b="1" spc="-300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/>
                <a:cs typeface="Tahoma"/>
              </a:rPr>
              <a:t>92</a:t>
            </a:r>
            <a:r>
              <a:rPr lang="fr-FR" sz="9600" b="1" spc="-1375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/>
                <a:cs typeface="Tahoma"/>
              </a:rPr>
              <a:t>%</a:t>
            </a:r>
            <a:endParaRPr lang="en-US" sz="8800" spc="-64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935622DA-962D-3120-C40D-FA7606415E62}"/>
              </a:ext>
            </a:extLst>
          </p:cNvPr>
          <p:cNvSpPr txBox="1"/>
          <p:nvPr/>
        </p:nvSpPr>
        <p:spPr>
          <a:xfrm>
            <a:off x="8686800" y="4514861"/>
            <a:ext cx="6682129" cy="416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Se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sont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 déjà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ennuyés</a:t>
            </a:r>
            <a:endParaRPr lang="en-US" sz="2800" spc="48" dirty="0">
              <a:solidFill>
                <a:schemeClr val="tx1">
                  <a:lumMod val="50000"/>
                  <a:lumOff val="50000"/>
                </a:schemeClr>
              </a:solidFill>
              <a:latin typeface="Roboto 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81BEC330-7E0C-1C24-9FD8-61076F72CCF9}"/>
              </a:ext>
            </a:extLst>
          </p:cNvPr>
          <p:cNvSpPr txBox="1"/>
          <p:nvPr/>
        </p:nvSpPr>
        <p:spPr>
          <a:xfrm>
            <a:off x="9460535" y="8039100"/>
            <a:ext cx="6682129" cy="416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Culpabilisent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 de ne “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rien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</a:rPr>
              <a:t>” faire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63CCF7-87D0-2576-6AFE-05E317C42556}"/>
              </a:ext>
            </a:extLst>
          </p:cNvPr>
          <p:cNvSpPr txBox="1"/>
          <p:nvPr/>
        </p:nvSpPr>
        <p:spPr>
          <a:xfrm>
            <a:off x="9787448" y="6944120"/>
            <a:ext cx="3687057" cy="1094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r>
              <a:rPr lang="fr-FR" sz="9600" b="1" spc="-300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/>
                <a:cs typeface="Tahoma"/>
              </a:rPr>
              <a:t>69</a:t>
            </a:r>
            <a:r>
              <a:rPr lang="fr-FR" sz="9600" b="1" spc="-1375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/>
                <a:cs typeface="Tahoma"/>
              </a:rPr>
              <a:t>%</a:t>
            </a:r>
            <a:endParaRPr lang="en-US" sz="8800" spc="-64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6763E-1B38-0AED-6901-0B0972FA5912}"/>
              </a:ext>
            </a:extLst>
          </p:cNvPr>
          <p:cNvCxnSpPr>
            <a:cxnSpLocks/>
          </p:cNvCxnSpPr>
          <p:nvPr/>
        </p:nvCxnSpPr>
        <p:spPr>
          <a:xfrm>
            <a:off x="10163144" y="5753100"/>
            <a:ext cx="7239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0EDF82-C584-8187-0EFB-71C218E43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" y="2836515"/>
            <a:ext cx="9062889" cy="4822941"/>
          </a:xfrm>
          <a:prstGeom prst="rect">
            <a:avLst/>
          </a:prstGeom>
        </p:spPr>
      </p:pic>
      <p:sp>
        <p:nvSpPr>
          <p:cNvPr id="21" name="TextBox 2">
            <a:extLst>
              <a:ext uri="{FF2B5EF4-FFF2-40B4-BE49-F238E27FC236}">
                <a16:creationId xmlns:a16="http://schemas.microsoft.com/office/drawing/2014/main" id="{626ABBCA-B8F4-4175-A411-1910BBA1C04D}"/>
              </a:ext>
            </a:extLst>
          </p:cNvPr>
          <p:cNvSpPr txBox="1"/>
          <p:nvPr/>
        </p:nvSpPr>
        <p:spPr>
          <a:xfrm>
            <a:off x="1893264" y="1100725"/>
            <a:ext cx="10134600" cy="1098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100F0D"/>
                </a:solidFill>
                <a:latin typeface="Kollektif Bold"/>
              </a:rPr>
              <a:t>CONTEXTE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100F0D"/>
              </a:solidFill>
              <a:effectLst/>
              <a:uLnTx/>
              <a:uFillTx/>
              <a:latin typeface="Kollektif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40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1774" y="1028700"/>
            <a:ext cx="977526" cy="498754"/>
            <a:chOff x="0" y="0"/>
            <a:chExt cx="1303368" cy="665005"/>
          </a:xfrm>
        </p:grpSpPr>
        <p:grpSp>
          <p:nvGrpSpPr>
            <p:cNvPr id="3" name="Group 3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8229600" y="2011873"/>
            <a:ext cx="10287000" cy="6263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dirty="0">
                <a:solidFill>
                  <a:srgbClr val="100F0D"/>
                </a:solidFill>
                <a:latin typeface="Kollektif Bold"/>
              </a:rPr>
              <a:t>C</a:t>
            </a:r>
            <a:r>
              <a:rPr lang="en-US" sz="7975" dirty="0">
                <a:solidFill>
                  <a:srgbClr val="100F0D"/>
                </a:solidFill>
                <a:latin typeface="Kollektif Bold"/>
              </a:rPr>
              <a:t>omment aider les </a:t>
            </a:r>
            <a:r>
              <a:rPr lang="en-US" sz="7975" dirty="0" err="1">
                <a:solidFill>
                  <a:srgbClr val="100F0D"/>
                </a:solidFill>
                <a:latin typeface="Kollektif Bold"/>
              </a:rPr>
              <a:t>jeunes</a:t>
            </a:r>
            <a:r>
              <a:rPr lang="en-US" sz="7975" dirty="0">
                <a:solidFill>
                  <a:srgbClr val="100F0D"/>
                </a:solidFill>
                <a:latin typeface="Kollektif Bold"/>
              </a:rPr>
              <a:t> </a:t>
            </a:r>
            <a:r>
              <a:rPr lang="en-US" sz="7975" dirty="0" err="1">
                <a:solidFill>
                  <a:srgbClr val="100F0D"/>
                </a:solidFill>
                <a:latin typeface="Kollektif Bold"/>
              </a:rPr>
              <a:t>à</a:t>
            </a:r>
            <a:r>
              <a:rPr lang="en-US" sz="7975" dirty="0">
                <a:solidFill>
                  <a:srgbClr val="100F0D"/>
                </a:solidFill>
                <a:latin typeface="Kollektif Bold"/>
              </a:rPr>
              <a:t> </a:t>
            </a:r>
            <a:r>
              <a:rPr lang="en-US" sz="7975" dirty="0" err="1">
                <a:solidFill>
                  <a:srgbClr val="100F0D"/>
                </a:solidFill>
                <a:latin typeface="Kollektif Bold"/>
              </a:rPr>
              <a:t>être</a:t>
            </a:r>
            <a:r>
              <a:rPr lang="en-US" sz="7975" dirty="0">
                <a:solidFill>
                  <a:srgbClr val="100F0D"/>
                </a:solidFill>
                <a:latin typeface="Kollektif Bold"/>
              </a:rPr>
              <a:t> plus </a:t>
            </a:r>
            <a:r>
              <a:rPr lang="en-US" sz="7975" dirty="0" err="1">
                <a:solidFill>
                  <a:srgbClr val="100F0D"/>
                </a:solidFill>
                <a:latin typeface="Kollektif Bold"/>
              </a:rPr>
              <a:t>satisfaits</a:t>
            </a:r>
            <a:r>
              <a:rPr lang="en-US" sz="7975" dirty="0">
                <a:solidFill>
                  <a:srgbClr val="100F0D"/>
                </a:solidFill>
                <a:latin typeface="Kollektif Bold"/>
              </a:rPr>
              <a:t> de </a:t>
            </a:r>
            <a:r>
              <a:rPr lang="en-US" sz="7975" dirty="0" err="1">
                <a:solidFill>
                  <a:srgbClr val="100F0D"/>
                </a:solidFill>
                <a:latin typeface="Kollektif Bold"/>
              </a:rPr>
              <a:t>l’utilisation</a:t>
            </a:r>
            <a:r>
              <a:rPr lang="en-US" sz="7975" dirty="0">
                <a:solidFill>
                  <a:srgbClr val="100F0D"/>
                </a:solidFill>
                <a:latin typeface="Kollektif Bold"/>
              </a:rPr>
              <a:t> de </a:t>
            </a:r>
            <a:r>
              <a:rPr lang="en-US" sz="7975" dirty="0" err="1">
                <a:solidFill>
                  <a:srgbClr val="100F0D"/>
                </a:solidFill>
                <a:latin typeface="Kollektif Bold"/>
              </a:rPr>
              <a:t>leur</a:t>
            </a:r>
            <a:r>
              <a:rPr lang="en-US" sz="7975" dirty="0">
                <a:solidFill>
                  <a:srgbClr val="100F0D"/>
                </a:solidFill>
                <a:latin typeface="Kollektif Bold"/>
              </a:rPr>
              <a:t> temps libre ?</a:t>
            </a:r>
          </a:p>
        </p:txBody>
      </p:sp>
      <p:pic>
        <p:nvPicPr>
          <p:cNvPr id="18" name="Picture 17" descr="Médiathèque de l&amp;#39;école Epitech - Newsroom IONIS Group">
            <a:extLst>
              <a:ext uri="{FF2B5EF4-FFF2-40B4-BE49-F238E27FC236}">
                <a16:creationId xmlns:a16="http://schemas.microsoft.com/office/drawing/2014/main" id="{CFB0937A-6A67-7904-D388-3F9D8FAB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1240403" cy="10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68E80-EC9B-494C-A287-579B83A89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857500"/>
            <a:ext cx="7924800" cy="58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7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3">
            <a:extLst>
              <a:ext uri="{FF2B5EF4-FFF2-40B4-BE49-F238E27FC236}">
                <a16:creationId xmlns:a16="http://schemas.microsoft.com/office/drawing/2014/main" id="{B9FEC084-4032-F453-D389-38840F2C2F80}"/>
              </a:ext>
            </a:extLst>
          </p:cNvPr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FDDC0"/>
          </a:solidFill>
        </p:spPr>
      </p:sp>
      <p:grpSp>
        <p:nvGrpSpPr>
          <p:cNvPr id="11" name="Group 11"/>
          <p:cNvGrpSpPr/>
          <p:nvPr/>
        </p:nvGrpSpPr>
        <p:grpSpPr>
          <a:xfrm>
            <a:off x="16396074" y="9216746"/>
            <a:ext cx="977526" cy="498754"/>
            <a:chOff x="0" y="0"/>
            <a:chExt cx="1303368" cy="665005"/>
          </a:xfrm>
        </p:grpSpPr>
        <p:grpSp>
          <p:nvGrpSpPr>
            <p:cNvPr id="12" name="Group 12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pic>
        <p:nvPicPr>
          <p:cNvPr id="23" name="Picture 22" descr="Médiathèque de l&amp;#39;école Epitech - Newsroom IONIS Group">
            <a:extLst>
              <a:ext uri="{FF2B5EF4-FFF2-40B4-BE49-F238E27FC236}">
                <a16:creationId xmlns:a16="http://schemas.microsoft.com/office/drawing/2014/main" id="{74248920-2E25-7E69-EC24-51E75C6E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1"/>
            <a:ext cx="1187174" cy="104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28900-1ADE-FC42-4738-125A57E04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20" y="1028127"/>
            <a:ext cx="7540674" cy="7540674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CDC7FF33-6554-1A29-8293-6F5102BB406F}"/>
              </a:ext>
            </a:extLst>
          </p:cNvPr>
          <p:cNvSpPr txBox="1"/>
          <p:nvPr/>
        </p:nvSpPr>
        <p:spPr>
          <a:xfrm>
            <a:off x="2286000" y="3771900"/>
            <a:ext cx="852921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3600" spc="48" dirty="0">
                <a:latin typeface="Roboto Bold"/>
              </a:rPr>
              <a:t>Application Mobile</a:t>
            </a:r>
            <a:endParaRPr lang="en-US" sz="3600" dirty="0">
              <a:latin typeface="Kollektif Bold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95E17A7D-7B3B-A391-142D-98362775033F}"/>
              </a:ext>
            </a:extLst>
          </p:cNvPr>
          <p:cNvSpPr txBox="1"/>
          <p:nvPr/>
        </p:nvSpPr>
        <p:spPr>
          <a:xfrm>
            <a:off x="2286000" y="5333491"/>
            <a:ext cx="852921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3600" spc="48" dirty="0" err="1">
                <a:latin typeface="Roboto Bold"/>
              </a:rPr>
              <a:t>Activités</a:t>
            </a:r>
            <a:r>
              <a:rPr lang="en-US" sz="3600" spc="48" dirty="0">
                <a:latin typeface="Roboto Bold"/>
              </a:rPr>
              <a:t> </a:t>
            </a:r>
            <a:r>
              <a:rPr lang="en-US" sz="3600" spc="48" dirty="0" err="1">
                <a:latin typeface="Roboto Bold"/>
              </a:rPr>
              <a:t>variées</a:t>
            </a:r>
            <a:endParaRPr lang="en-US" sz="3600" dirty="0">
              <a:latin typeface="Kollektif Bold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D08B0DC-1627-DD40-A3BA-65B56C435530}"/>
              </a:ext>
            </a:extLst>
          </p:cNvPr>
          <p:cNvSpPr txBox="1"/>
          <p:nvPr/>
        </p:nvSpPr>
        <p:spPr>
          <a:xfrm>
            <a:off x="2286000" y="6895081"/>
            <a:ext cx="852921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3600" spc="48" dirty="0" err="1">
                <a:latin typeface="Roboto Bold"/>
              </a:rPr>
              <a:t>Flexibilité</a:t>
            </a:r>
            <a:endParaRPr lang="en-US" sz="3600" dirty="0">
              <a:latin typeface="Kollektif Bold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3886985-D69A-A3B4-16D6-DE6888AD792A}"/>
              </a:ext>
            </a:extLst>
          </p:cNvPr>
          <p:cNvSpPr/>
          <p:nvPr/>
        </p:nvSpPr>
        <p:spPr>
          <a:xfrm>
            <a:off x="9708820" y="939642"/>
            <a:ext cx="7678927" cy="7540674"/>
          </a:xfrm>
          <a:prstGeom prst="roundRect">
            <a:avLst/>
          </a:prstGeom>
          <a:noFill/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A5A32863-B03E-EEFA-E1B8-C1F6A2627F70}"/>
              </a:ext>
            </a:extLst>
          </p:cNvPr>
          <p:cNvSpPr txBox="1"/>
          <p:nvPr/>
        </p:nvSpPr>
        <p:spPr>
          <a:xfrm>
            <a:off x="1949436" y="1592769"/>
            <a:ext cx="7641184" cy="1048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Kollektif Bold"/>
                <a:ea typeface="+mn-ea"/>
                <a:cs typeface="+mn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38697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FR" dirty="0"/>
          </a:p>
        </p:txBody>
      </p:sp>
      <p:grpSp>
        <p:nvGrpSpPr>
          <p:cNvPr id="9" name="Group 9"/>
          <p:cNvGrpSpPr/>
          <p:nvPr/>
        </p:nvGrpSpPr>
        <p:grpSpPr>
          <a:xfrm>
            <a:off x="16281774" y="1028700"/>
            <a:ext cx="977526" cy="498754"/>
            <a:chOff x="0" y="0"/>
            <a:chExt cx="1303368" cy="665005"/>
          </a:xfrm>
        </p:grpSpPr>
        <p:grpSp>
          <p:nvGrpSpPr>
            <p:cNvPr id="10" name="Group 10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7F9979-D0AE-FA38-859C-F3AAC964AD74}"/>
              </a:ext>
            </a:extLst>
          </p:cNvPr>
          <p:cNvGrpSpPr/>
          <p:nvPr/>
        </p:nvGrpSpPr>
        <p:grpSpPr>
          <a:xfrm>
            <a:off x="9411195" y="-495300"/>
            <a:ext cx="7296610" cy="11734799"/>
            <a:chOff x="10725911" y="152400"/>
            <a:chExt cx="5986271" cy="10134599"/>
          </a:xfrm>
        </p:grpSpPr>
        <p:pic>
          <p:nvPicPr>
            <p:cNvPr id="4" name="object 12">
              <a:extLst>
                <a:ext uri="{FF2B5EF4-FFF2-40B4-BE49-F238E27FC236}">
                  <a16:creationId xmlns:a16="http://schemas.microsoft.com/office/drawing/2014/main" id="{2E8E01BD-71DA-7CAF-2C7F-FFA2795D26A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5911" y="152400"/>
              <a:ext cx="5986271" cy="10134599"/>
            </a:xfrm>
            <a:prstGeom prst="rect">
              <a:avLst/>
            </a:prstGeom>
          </p:spPr>
        </p:pic>
        <p:pic>
          <p:nvPicPr>
            <p:cNvPr id="5" name="Picture 4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AA5B565C-8B7E-0102-2D22-2F7F1110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5673" y="1141269"/>
              <a:ext cx="3624939" cy="7859787"/>
            </a:xfrm>
            <a:prstGeom prst="roundRect">
              <a:avLst>
                <a:gd name="adj" fmla="val 9165"/>
              </a:avLst>
            </a:prstGeom>
          </p:spPr>
        </p:pic>
        <p:pic>
          <p:nvPicPr>
            <p:cNvPr id="6" name="object 13">
              <a:extLst>
                <a:ext uri="{FF2B5EF4-FFF2-40B4-BE49-F238E27FC236}">
                  <a16:creationId xmlns:a16="http://schemas.microsoft.com/office/drawing/2014/main" id="{CA837460-CF17-4FA4-3A68-FB20D46F5D8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0394" y="1141269"/>
              <a:ext cx="2095499" cy="304798"/>
            </a:xfrm>
            <a:prstGeom prst="rect">
              <a:avLst/>
            </a:prstGeom>
          </p:spPr>
        </p:pic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F6717074-C976-CDD3-C013-5D4EF405F20F}"/>
              </a:ext>
            </a:extLst>
          </p:cNvPr>
          <p:cNvSpPr/>
          <p:nvPr/>
        </p:nvSpPr>
        <p:spPr>
          <a:xfrm>
            <a:off x="1008359" y="7155146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19999"/>
            </a:schemeClr>
          </a:solidFill>
        </p:spPr>
        <p:txBody>
          <a:bodyPr wrap="square" lIns="0" tIns="0" rIns="0" bIns="0" rtlCol="0"/>
          <a:lstStyle/>
          <a:p>
            <a:endParaRPr lang="fr-FR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5867A96-1759-CCC2-A432-27CAE0DF7FA9}"/>
              </a:ext>
            </a:extLst>
          </p:cNvPr>
          <p:cNvSpPr/>
          <p:nvPr/>
        </p:nvSpPr>
        <p:spPr>
          <a:xfrm>
            <a:off x="1027409" y="3250423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 lang="fr-FR">
              <a:solidFill>
                <a:srgbClr val="141414"/>
              </a:solidFill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92407F0A-DC73-F557-5553-1D4ECAA049C1}"/>
              </a:ext>
            </a:extLst>
          </p:cNvPr>
          <p:cNvSpPr/>
          <p:nvPr/>
        </p:nvSpPr>
        <p:spPr>
          <a:xfrm>
            <a:off x="1027409" y="5200864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19999"/>
            </a:schemeClr>
          </a:solidFill>
        </p:spPr>
        <p:txBody>
          <a:bodyPr wrap="square" lIns="0" tIns="0" rIns="0" bIns="0" rtlCol="0"/>
          <a:lstStyle/>
          <a:p>
            <a:endParaRPr lang="fr-FR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4EED0073-8A6E-24C0-6055-53409DCCD968}"/>
              </a:ext>
            </a:extLst>
          </p:cNvPr>
          <p:cNvSpPr txBox="1"/>
          <p:nvPr/>
        </p:nvSpPr>
        <p:spPr>
          <a:xfrm>
            <a:off x="1580195" y="3628494"/>
            <a:ext cx="6687820" cy="110607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3200" b="1" spc="48" dirty="0">
                <a:latin typeface="Roboto Bold"/>
                <a:cs typeface="Tahoma"/>
              </a:rPr>
              <a:t>Recherche </a:t>
            </a:r>
            <a:r>
              <a:rPr lang="en-US" sz="3200" b="1" spc="48" dirty="0" err="1">
                <a:latin typeface="Roboto Bold"/>
                <a:cs typeface="Tahoma"/>
              </a:rPr>
              <a:t>d’activités</a:t>
            </a:r>
            <a:r>
              <a:rPr lang="en-US" sz="3200" b="1" spc="48" dirty="0">
                <a:latin typeface="Roboto Bold"/>
                <a:cs typeface="Tahoma"/>
              </a:rPr>
              <a:t> </a:t>
            </a:r>
            <a:r>
              <a:rPr lang="en-US" sz="3200" b="1" spc="48" dirty="0" err="1">
                <a:latin typeface="Roboto Bold"/>
                <a:cs typeface="Tahoma"/>
              </a:rPr>
              <a:t>automatisée</a:t>
            </a:r>
            <a:endParaRPr lang="en-US" sz="3200" b="1" spc="48" dirty="0">
              <a:latin typeface="Roboto Bold"/>
              <a:cs typeface="Tahoma"/>
            </a:endParaRPr>
          </a:p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Selon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votre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 </a:t>
            </a:r>
            <a:r>
              <a:rPr lang="en-US" sz="2800" spc="4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emploi</a:t>
            </a:r>
            <a:r>
              <a:rPr lang="en-US" sz="2800" spc="48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old"/>
                <a:cs typeface="Tahoma"/>
              </a:rPr>
              <a:t> du temps</a:t>
            </a:r>
            <a:endParaRPr lang="fr-FR" sz="2800" dirty="0">
              <a:solidFill>
                <a:schemeClr val="tx1">
                  <a:lumMod val="50000"/>
                  <a:lumOff val="50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8CD0EDCE-3F86-6C8F-D36D-905D01683B36}"/>
              </a:ext>
            </a:extLst>
          </p:cNvPr>
          <p:cNvSpPr txBox="1"/>
          <p:nvPr/>
        </p:nvSpPr>
        <p:spPr>
          <a:xfrm>
            <a:off x="1046459" y="1395154"/>
            <a:ext cx="8839200" cy="995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Kollektif Bold"/>
                <a:ea typeface="+mn-ea"/>
                <a:cs typeface="+mn-cs"/>
              </a:rPr>
              <a:t>NOS APPORTS</a:t>
            </a:r>
          </a:p>
        </p:txBody>
      </p:sp>
      <p:pic>
        <p:nvPicPr>
          <p:cNvPr id="29" name="Picture 28" descr="Médiathèque de l&amp;#39;école Epitech - Newsroom IONIS Group">
            <a:extLst>
              <a:ext uri="{FF2B5EF4-FFF2-40B4-BE49-F238E27FC236}">
                <a16:creationId xmlns:a16="http://schemas.microsoft.com/office/drawing/2014/main" id="{A775E832-A95C-F853-47F0-29F00879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881027" cy="7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9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65" y="0"/>
            <a:ext cx="91440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281774" y="1028700"/>
            <a:ext cx="977526" cy="498754"/>
            <a:chOff x="0" y="0"/>
            <a:chExt cx="1303368" cy="665005"/>
          </a:xfrm>
        </p:grpSpPr>
        <p:grpSp>
          <p:nvGrpSpPr>
            <p:cNvPr id="10" name="Group 10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7F9979-D0AE-FA38-859C-F3AAC964AD74}"/>
              </a:ext>
            </a:extLst>
          </p:cNvPr>
          <p:cNvGrpSpPr/>
          <p:nvPr/>
        </p:nvGrpSpPr>
        <p:grpSpPr>
          <a:xfrm>
            <a:off x="9411195" y="-495300"/>
            <a:ext cx="7296610" cy="11734799"/>
            <a:chOff x="10725911" y="152400"/>
            <a:chExt cx="5986271" cy="10134599"/>
          </a:xfrm>
        </p:grpSpPr>
        <p:pic>
          <p:nvPicPr>
            <p:cNvPr id="4" name="object 12">
              <a:extLst>
                <a:ext uri="{FF2B5EF4-FFF2-40B4-BE49-F238E27FC236}">
                  <a16:creationId xmlns:a16="http://schemas.microsoft.com/office/drawing/2014/main" id="{2E8E01BD-71DA-7CAF-2C7F-FFA2795D26A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5911" y="152400"/>
              <a:ext cx="5986271" cy="10134599"/>
            </a:xfrm>
            <a:prstGeom prst="rect">
              <a:avLst/>
            </a:prstGeom>
          </p:spPr>
        </p:pic>
        <p:pic>
          <p:nvPicPr>
            <p:cNvPr id="5" name="Picture 4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AA5B565C-8B7E-0102-2D22-2F7F1110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5673" y="1141269"/>
              <a:ext cx="3624939" cy="7859787"/>
            </a:xfrm>
            <a:prstGeom prst="roundRect">
              <a:avLst>
                <a:gd name="adj" fmla="val 9165"/>
              </a:avLst>
            </a:prstGeom>
          </p:spPr>
        </p:pic>
        <p:pic>
          <p:nvPicPr>
            <p:cNvPr id="6" name="object 13">
              <a:extLst>
                <a:ext uri="{FF2B5EF4-FFF2-40B4-BE49-F238E27FC236}">
                  <a16:creationId xmlns:a16="http://schemas.microsoft.com/office/drawing/2014/main" id="{CA837460-CF17-4FA4-3A68-FB20D46F5D8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0394" y="1141269"/>
              <a:ext cx="2095499" cy="304798"/>
            </a:xfrm>
            <a:prstGeom prst="rect">
              <a:avLst/>
            </a:prstGeom>
          </p:spPr>
        </p:pic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F6717074-C976-CDD3-C013-5D4EF405F20F}"/>
              </a:ext>
            </a:extLst>
          </p:cNvPr>
          <p:cNvSpPr/>
          <p:nvPr/>
        </p:nvSpPr>
        <p:spPr>
          <a:xfrm>
            <a:off x="1027409" y="7151304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19999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5867A96-1759-CCC2-A432-27CAE0DF7FA9}"/>
              </a:ext>
            </a:extLst>
          </p:cNvPr>
          <p:cNvSpPr/>
          <p:nvPr/>
        </p:nvSpPr>
        <p:spPr>
          <a:xfrm>
            <a:off x="1027409" y="3250423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0303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92407F0A-DC73-F557-5553-1D4ECAA049C1}"/>
              </a:ext>
            </a:extLst>
          </p:cNvPr>
          <p:cNvSpPr/>
          <p:nvPr/>
        </p:nvSpPr>
        <p:spPr>
          <a:xfrm>
            <a:off x="1027409" y="5200864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4EED0073-8A6E-24C0-6055-53409DCCD968}"/>
              </a:ext>
            </a:extLst>
          </p:cNvPr>
          <p:cNvSpPr txBox="1"/>
          <p:nvPr/>
        </p:nvSpPr>
        <p:spPr>
          <a:xfrm>
            <a:off x="1580195" y="3628494"/>
            <a:ext cx="6687820" cy="110607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Recherche </a:t>
            </a:r>
            <a:r>
              <a:rPr kumimoji="0" lang="en-US" sz="3200" b="1" i="0" u="none" strike="noStrike" kern="1200" cap="none" spc="4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d’activités</a:t>
            </a:r>
            <a:r>
              <a:rPr kumimoji="0" lang="en-US" sz="3200" b="1" i="0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</a:t>
            </a:r>
            <a:r>
              <a:rPr kumimoji="0" lang="en-US" sz="3200" b="1" i="0" u="none" strike="noStrike" kern="1200" cap="none" spc="4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automatisée</a:t>
            </a:r>
            <a:endParaRPr kumimoji="0" lang="en-US" sz="3200" b="1" i="0" u="none" strike="noStrike" kern="1200" cap="none" spc="4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Bold"/>
              <a:ea typeface="+mn-ea"/>
              <a:cs typeface="Tahom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800" spc="48" dirty="0">
                <a:solidFill>
                  <a:prstClr val="black">
                    <a:lumMod val="50000"/>
                    <a:lumOff val="50000"/>
                  </a:prstClr>
                </a:solidFill>
                <a:latin typeface="Roboto Bold"/>
                <a:cs typeface="Tahoma"/>
              </a:rPr>
              <a:t>S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elon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votre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emploi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du temps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58F45B50-507E-E98D-8731-4497B2F3C6B1}"/>
              </a:ext>
            </a:extLst>
          </p:cNvPr>
          <p:cNvSpPr txBox="1"/>
          <p:nvPr/>
        </p:nvSpPr>
        <p:spPr>
          <a:xfrm>
            <a:off x="1580195" y="5552435"/>
            <a:ext cx="6687820" cy="1044517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effectLst/>
                <a:uLnTx/>
                <a:uFillTx/>
                <a:latin typeface="Roboto Bold"/>
                <a:ea typeface="+mn-ea"/>
                <a:cs typeface="Tahoma"/>
              </a:rPr>
              <a:t>Experience </a:t>
            </a:r>
            <a:r>
              <a:rPr lang="en-US" sz="2800" spc="48" dirty="0" err="1">
                <a:latin typeface="Roboto Bold"/>
                <a:cs typeface="Tahoma"/>
              </a:rPr>
              <a:t>gamifiée</a:t>
            </a:r>
            <a:endParaRPr lang="en-US" sz="2800" spc="48" dirty="0">
              <a:latin typeface="Roboto Bold"/>
              <a:cs typeface="Tahom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800" spc="48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 Bold"/>
                <a:cs typeface="Tahoma"/>
              </a:rPr>
              <a:t>Personnalisation</a:t>
            </a:r>
            <a:r>
              <a:rPr lang="en-US" sz="2800" spc="48" dirty="0">
                <a:solidFill>
                  <a:prstClr val="black">
                    <a:lumMod val="50000"/>
                    <a:lumOff val="50000"/>
                  </a:prstClr>
                </a:solidFill>
                <a:latin typeface="Roboto Bold"/>
                <a:cs typeface="Tahoma"/>
              </a:rPr>
              <a:t> du </a:t>
            </a:r>
            <a:r>
              <a:rPr lang="en-US" sz="2800" spc="48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 Bold"/>
                <a:cs typeface="Tahoma"/>
              </a:rPr>
              <a:t>profil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E19DD611-1ECC-F3A6-4086-D14D2A7915D9}"/>
              </a:ext>
            </a:extLst>
          </p:cNvPr>
          <p:cNvSpPr txBox="1"/>
          <p:nvPr/>
        </p:nvSpPr>
        <p:spPr>
          <a:xfrm>
            <a:off x="1046459" y="1395154"/>
            <a:ext cx="8839200" cy="995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Kollektif Bold"/>
                <a:ea typeface="+mn-ea"/>
                <a:cs typeface="+mn-cs"/>
              </a:rPr>
              <a:t>NOS APPORTS</a:t>
            </a:r>
          </a:p>
        </p:txBody>
      </p:sp>
      <p:pic>
        <p:nvPicPr>
          <p:cNvPr id="19" name="Picture 18" descr="Médiathèque de l&amp;#39;école Epitech - Newsroom IONIS Group">
            <a:extLst>
              <a:ext uri="{FF2B5EF4-FFF2-40B4-BE49-F238E27FC236}">
                <a16:creationId xmlns:a16="http://schemas.microsoft.com/office/drawing/2014/main" id="{A1832393-1D58-3183-8009-F398BEB5D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881027" cy="7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9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65" y="0"/>
            <a:ext cx="91440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281774" y="1028700"/>
            <a:ext cx="977526" cy="498754"/>
            <a:chOff x="0" y="0"/>
            <a:chExt cx="1303368" cy="665005"/>
          </a:xfrm>
        </p:grpSpPr>
        <p:grpSp>
          <p:nvGrpSpPr>
            <p:cNvPr id="10" name="Group 10"/>
            <p:cNvGrpSpPr/>
            <p:nvPr/>
          </p:nvGrpSpPr>
          <p:grpSpPr>
            <a:xfrm>
              <a:off x="13838" y="0"/>
              <a:ext cx="1275691" cy="665005"/>
              <a:chOff x="0" y="0"/>
              <a:chExt cx="2121986" cy="11061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23256" cy="1106170"/>
              </a:xfrm>
              <a:custGeom>
                <a:avLst/>
                <a:gdLst/>
                <a:ahLst/>
                <a:cxnLst/>
                <a:rect l="l" t="t" r="r" b="b"/>
                <a:pathLst>
                  <a:path w="2123256" h="1106170">
                    <a:moveTo>
                      <a:pt x="1569536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1569536" y="0"/>
                    </a:lnTo>
                    <a:cubicBezTo>
                      <a:pt x="1875606" y="0"/>
                      <a:pt x="2123256" y="247650"/>
                      <a:pt x="2123256" y="553720"/>
                    </a:cubicBezTo>
                    <a:cubicBezTo>
                      <a:pt x="2121986" y="858520"/>
                      <a:pt x="1874336" y="1106170"/>
                      <a:pt x="1569536" y="11061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303368" cy="665005"/>
              <a:chOff x="0" y="0"/>
              <a:chExt cx="2144216" cy="11061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45487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2145487" h="1107440">
                    <a:moveTo>
                      <a:pt x="1591766" y="45720"/>
                    </a:moveTo>
                    <a:cubicBezTo>
                      <a:pt x="1871166" y="45720"/>
                      <a:pt x="2098496" y="273050"/>
                      <a:pt x="2098496" y="552450"/>
                    </a:cubicBezTo>
                    <a:cubicBezTo>
                      <a:pt x="2098496" y="831850"/>
                      <a:pt x="1871166" y="1059180"/>
                      <a:pt x="1591766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1591766" y="45720"/>
                    </a:lnTo>
                    <a:moveTo>
                      <a:pt x="159176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1591766" y="1107440"/>
                    </a:lnTo>
                    <a:cubicBezTo>
                      <a:pt x="1897836" y="1107440"/>
                      <a:pt x="2145486" y="859790"/>
                      <a:pt x="2145486" y="553720"/>
                    </a:cubicBezTo>
                    <a:cubicBezTo>
                      <a:pt x="2144216" y="247650"/>
                      <a:pt x="1896566" y="0"/>
                      <a:pt x="1591766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0099" y="201950"/>
              <a:ext cx="563169" cy="2611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7F9979-D0AE-FA38-859C-F3AAC964AD74}"/>
              </a:ext>
            </a:extLst>
          </p:cNvPr>
          <p:cNvGrpSpPr/>
          <p:nvPr/>
        </p:nvGrpSpPr>
        <p:grpSpPr>
          <a:xfrm>
            <a:off x="9411195" y="-495300"/>
            <a:ext cx="7296610" cy="11734799"/>
            <a:chOff x="10725911" y="152400"/>
            <a:chExt cx="5986271" cy="10134599"/>
          </a:xfrm>
        </p:grpSpPr>
        <p:pic>
          <p:nvPicPr>
            <p:cNvPr id="4" name="object 12">
              <a:extLst>
                <a:ext uri="{FF2B5EF4-FFF2-40B4-BE49-F238E27FC236}">
                  <a16:creationId xmlns:a16="http://schemas.microsoft.com/office/drawing/2014/main" id="{2E8E01BD-71DA-7CAF-2C7F-FFA2795D26A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5911" y="152400"/>
              <a:ext cx="5986271" cy="10134599"/>
            </a:xfrm>
            <a:prstGeom prst="rect">
              <a:avLst/>
            </a:prstGeom>
          </p:spPr>
        </p:pic>
        <p:pic>
          <p:nvPicPr>
            <p:cNvPr id="5" name="Picture 4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AA5B565C-8B7E-0102-2D22-2F7F1110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5673" y="1141269"/>
              <a:ext cx="3624939" cy="7859787"/>
            </a:xfrm>
            <a:prstGeom prst="roundRect">
              <a:avLst>
                <a:gd name="adj" fmla="val 9165"/>
              </a:avLst>
            </a:prstGeom>
          </p:spPr>
        </p:pic>
        <p:pic>
          <p:nvPicPr>
            <p:cNvPr id="6" name="object 13">
              <a:extLst>
                <a:ext uri="{FF2B5EF4-FFF2-40B4-BE49-F238E27FC236}">
                  <a16:creationId xmlns:a16="http://schemas.microsoft.com/office/drawing/2014/main" id="{CA837460-CF17-4FA4-3A68-FB20D46F5D8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0394" y="1141269"/>
              <a:ext cx="2095499" cy="304798"/>
            </a:xfrm>
            <a:prstGeom prst="rect">
              <a:avLst/>
            </a:prstGeom>
          </p:spPr>
        </p:pic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F6717074-C976-CDD3-C013-5D4EF405F20F}"/>
              </a:ext>
            </a:extLst>
          </p:cNvPr>
          <p:cNvSpPr/>
          <p:nvPr/>
        </p:nvSpPr>
        <p:spPr>
          <a:xfrm>
            <a:off x="1027409" y="7151304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5867A96-1759-CCC2-A432-27CAE0DF7FA9}"/>
              </a:ext>
            </a:extLst>
          </p:cNvPr>
          <p:cNvSpPr/>
          <p:nvPr/>
        </p:nvSpPr>
        <p:spPr>
          <a:xfrm>
            <a:off x="1027409" y="3250423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0303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92407F0A-DC73-F557-5553-1D4ECAA049C1}"/>
              </a:ext>
            </a:extLst>
          </p:cNvPr>
          <p:cNvSpPr/>
          <p:nvPr/>
        </p:nvSpPr>
        <p:spPr>
          <a:xfrm>
            <a:off x="1027409" y="5200864"/>
            <a:ext cx="19050" cy="1952625"/>
          </a:xfrm>
          <a:custGeom>
            <a:avLst/>
            <a:gdLst/>
            <a:ahLst/>
            <a:cxnLst/>
            <a:rect l="l" t="t" r="r" b="b"/>
            <a:pathLst>
              <a:path w="19050" h="1952625">
                <a:moveTo>
                  <a:pt x="19050" y="1952624"/>
                </a:moveTo>
                <a:lnTo>
                  <a:pt x="0" y="1952624"/>
                </a:lnTo>
                <a:lnTo>
                  <a:pt x="0" y="0"/>
                </a:lnTo>
                <a:lnTo>
                  <a:pt x="19050" y="0"/>
                </a:lnTo>
                <a:lnTo>
                  <a:pt x="19050" y="19526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1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4EED0073-8A6E-24C0-6055-53409DCCD968}"/>
              </a:ext>
            </a:extLst>
          </p:cNvPr>
          <p:cNvSpPr txBox="1"/>
          <p:nvPr/>
        </p:nvSpPr>
        <p:spPr>
          <a:xfrm>
            <a:off x="1580195" y="3628494"/>
            <a:ext cx="6687820" cy="110607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Recherche </a:t>
            </a:r>
            <a:r>
              <a:rPr kumimoji="0" lang="en-US" sz="3200" b="1" i="0" u="none" strike="noStrike" kern="1200" cap="none" spc="4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d’activités</a:t>
            </a:r>
            <a:r>
              <a:rPr kumimoji="0" lang="en-US" sz="3200" b="1" i="0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</a:t>
            </a:r>
            <a:r>
              <a:rPr kumimoji="0" lang="en-US" sz="3200" b="1" i="0" u="none" strike="noStrike" kern="1200" cap="none" spc="4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automatisée</a:t>
            </a:r>
            <a:endParaRPr kumimoji="0" lang="en-US" sz="3200" b="1" i="0" u="none" strike="noStrike" kern="1200" cap="none" spc="4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Bold"/>
              <a:ea typeface="+mn-ea"/>
              <a:cs typeface="Tahom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S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elon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votre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emploi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du temps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58F45B50-507E-E98D-8731-4497B2F3C6B1}"/>
              </a:ext>
            </a:extLst>
          </p:cNvPr>
          <p:cNvSpPr txBox="1"/>
          <p:nvPr/>
        </p:nvSpPr>
        <p:spPr>
          <a:xfrm>
            <a:off x="1580195" y="5552435"/>
            <a:ext cx="6687820" cy="1044517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Experience 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gamifiée</a:t>
            </a:r>
            <a:endParaRPr kumimoji="0" lang="en-US" sz="2800" b="0" i="0" u="none" strike="noStrike" kern="1200" cap="none" spc="4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Bold"/>
              <a:ea typeface="+mn-ea"/>
              <a:cs typeface="Tahom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Personnalisation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du 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profil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01F58D58-9C05-13A0-A35F-33DE7484DD63}"/>
              </a:ext>
            </a:extLst>
          </p:cNvPr>
          <p:cNvSpPr txBox="1"/>
          <p:nvPr/>
        </p:nvSpPr>
        <p:spPr>
          <a:xfrm>
            <a:off x="1580195" y="7414821"/>
            <a:ext cx="6687820" cy="1044517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Création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de 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goupes</a:t>
            </a:r>
            <a:endParaRPr kumimoji="0" lang="en-US" sz="2800" b="0" i="0" u="none" strike="noStrike" kern="1200" cap="none" spc="4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Bold"/>
              <a:ea typeface="+mn-ea"/>
              <a:cs typeface="Tahom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Synchronisation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des </a:t>
            </a:r>
            <a:r>
              <a:rPr kumimoji="0" lang="en-US" sz="2800" b="0" i="0" u="none" strike="noStrike" kern="1200" cap="none" spc="48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emplois</a:t>
            </a:r>
            <a:r>
              <a:rPr kumimoji="0" lang="en-US" sz="2800" b="0" i="0" u="none" strike="noStrike" kern="1200" cap="none" spc="48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 Bold"/>
                <a:ea typeface="+mn-ea"/>
                <a:cs typeface="Tahoma"/>
              </a:rPr>
              <a:t> du temps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FFE5ADCE-823B-EDD4-B9ED-4BD21F3771EA}"/>
              </a:ext>
            </a:extLst>
          </p:cNvPr>
          <p:cNvSpPr txBox="1"/>
          <p:nvPr/>
        </p:nvSpPr>
        <p:spPr>
          <a:xfrm>
            <a:off x="1046459" y="1395154"/>
            <a:ext cx="8839200" cy="995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Kollektif Bold"/>
                <a:ea typeface="+mn-ea"/>
                <a:cs typeface="+mn-cs"/>
              </a:rPr>
              <a:t>NOS APPORTS</a:t>
            </a:r>
          </a:p>
        </p:txBody>
      </p:sp>
      <p:pic>
        <p:nvPicPr>
          <p:cNvPr id="21" name="Picture 20" descr="Médiathèque de l&amp;#39;école Epitech - Newsroom IONIS Group">
            <a:extLst>
              <a:ext uri="{FF2B5EF4-FFF2-40B4-BE49-F238E27FC236}">
                <a16:creationId xmlns:a16="http://schemas.microsoft.com/office/drawing/2014/main" id="{BF2F6F7B-6E27-1092-6247-9CAF22D7A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881027" cy="7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29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5000" y="1430016"/>
            <a:ext cx="1189645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fr-FR" sz="7200" dirty="0">
                <a:solidFill>
                  <a:srgbClr val="100F0D"/>
                </a:solidFill>
                <a:latin typeface="Kollektif Bold"/>
              </a:rPr>
              <a:t>VIABILITÉ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779007" y="6179208"/>
            <a:ext cx="3083534" cy="3134561"/>
            <a:chOff x="351790" y="351790"/>
            <a:chExt cx="2940050" cy="2954020"/>
          </a:xfrm>
        </p:grpSpPr>
        <p:sp>
          <p:nvSpPr>
            <p:cNvPr id="21" name="Freeform 21"/>
            <p:cNvSpPr/>
            <p:nvPr/>
          </p:nvSpPr>
          <p:spPr>
            <a:xfrm>
              <a:off x="368515" y="1323658"/>
              <a:ext cx="2957035" cy="2090107"/>
            </a:xfrm>
            <a:custGeom>
              <a:avLst/>
              <a:gdLst/>
              <a:ahLst/>
              <a:cxnLst/>
              <a:rect l="l" t="t" r="r" b="b"/>
              <a:pathLst>
                <a:path w="2957035" h="2090107">
                  <a:moveTo>
                    <a:pt x="185262" y="1052968"/>
                  </a:moveTo>
                  <a:cubicBezTo>
                    <a:pt x="185262" y="1106148"/>
                    <a:pt x="144093" y="1148692"/>
                    <a:pt x="92631" y="1148692"/>
                  </a:cubicBezTo>
                  <a:cubicBezTo>
                    <a:pt x="41169" y="1148692"/>
                    <a:pt x="0" y="1106148"/>
                    <a:pt x="0" y="1052968"/>
                  </a:cubicBezTo>
                  <a:cubicBezTo>
                    <a:pt x="0" y="999787"/>
                    <a:pt x="41169" y="957243"/>
                    <a:pt x="92631" y="957243"/>
                  </a:cubicBezTo>
                  <a:cubicBezTo>
                    <a:pt x="144093" y="957243"/>
                    <a:pt x="185262" y="999787"/>
                    <a:pt x="185262" y="1052968"/>
                  </a:cubicBezTo>
                  <a:close/>
                  <a:moveTo>
                    <a:pt x="1016367" y="0"/>
                  </a:moveTo>
                  <a:cubicBezTo>
                    <a:pt x="964905" y="0"/>
                    <a:pt x="923736" y="42544"/>
                    <a:pt x="923736" y="95724"/>
                  </a:cubicBezTo>
                  <a:cubicBezTo>
                    <a:pt x="923736" y="148904"/>
                    <a:pt x="964905" y="191449"/>
                    <a:pt x="1016367" y="191449"/>
                  </a:cubicBezTo>
                  <a:cubicBezTo>
                    <a:pt x="1067829" y="191449"/>
                    <a:pt x="1108998" y="148904"/>
                    <a:pt x="1108998" y="95724"/>
                  </a:cubicBezTo>
                  <a:cubicBezTo>
                    <a:pt x="1108998" y="42544"/>
                    <a:pt x="1067829" y="0"/>
                    <a:pt x="1016367" y="0"/>
                  </a:cubicBezTo>
                  <a:close/>
                  <a:moveTo>
                    <a:pt x="1942676" y="0"/>
                  </a:moveTo>
                  <a:cubicBezTo>
                    <a:pt x="1891215" y="0"/>
                    <a:pt x="1850045" y="42544"/>
                    <a:pt x="1850045" y="95724"/>
                  </a:cubicBezTo>
                  <a:cubicBezTo>
                    <a:pt x="1850045" y="148904"/>
                    <a:pt x="1891215" y="191449"/>
                    <a:pt x="1942676" y="191449"/>
                  </a:cubicBezTo>
                  <a:cubicBezTo>
                    <a:pt x="1994138" y="191449"/>
                    <a:pt x="2035307" y="148904"/>
                    <a:pt x="2035307" y="95724"/>
                  </a:cubicBezTo>
                  <a:cubicBezTo>
                    <a:pt x="2035307" y="42544"/>
                    <a:pt x="1992851" y="0"/>
                    <a:pt x="1942676" y="0"/>
                  </a:cubicBezTo>
                  <a:close/>
                  <a:moveTo>
                    <a:pt x="2865595" y="957243"/>
                  </a:moveTo>
                  <a:cubicBezTo>
                    <a:pt x="2814795" y="957243"/>
                    <a:pt x="2774155" y="999787"/>
                    <a:pt x="2774155" y="1052968"/>
                  </a:cubicBezTo>
                  <a:cubicBezTo>
                    <a:pt x="2774155" y="1106148"/>
                    <a:pt x="2814795" y="1148692"/>
                    <a:pt x="2865595" y="1148692"/>
                  </a:cubicBezTo>
                  <a:cubicBezTo>
                    <a:pt x="2916395" y="1148692"/>
                    <a:pt x="2957035" y="1106148"/>
                    <a:pt x="2957035" y="1052968"/>
                  </a:cubicBezTo>
                  <a:cubicBezTo>
                    <a:pt x="2957035" y="999787"/>
                    <a:pt x="2916395" y="957243"/>
                    <a:pt x="2865595" y="957243"/>
                  </a:cubicBezTo>
                  <a:close/>
                  <a:moveTo>
                    <a:pt x="1942676" y="1907227"/>
                  </a:moveTo>
                  <a:cubicBezTo>
                    <a:pt x="1891215" y="1907227"/>
                    <a:pt x="1850045" y="1947867"/>
                    <a:pt x="1850045" y="1998667"/>
                  </a:cubicBezTo>
                  <a:cubicBezTo>
                    <a:pt x="1850045" y="2049467"/>
                    <a:pt x="1891215" y="2090107"/>
                    <a:pt x="1942676" y="2090107"/>
                  </a:cubicBezTo>
                  <a:cubicBezTo>
                    <a:pt x="1994138" y="2090107"/>
                    <a:pt x="2035307" y="2049467"/>
                    <a:pt x="2035307" y="1998667"/>
                  </a:cubicBezTo>
                  <a:cubicBezTo>
                    <a:pt x="2035307" y="1947867"/>
                    <a:pt x="1992851" y="1907227"/>
                    <a:pt x="1942676" y="19072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51790" y="351790"/>
              <a:ext cx="2973760" cy="3075945"/>
            </a:xfrm>
            <a:custGeom>
              <a:avLst/>
              <a:gdLst/>
              <a:ahLst/>
              <a:cxnLst/>
              <a:rect l="l" t="t" r="r" b="b"/>
              <a:pathLst>
                <a:path w="2973760" h="3075945">
                  <a:moveTo>
                    <a:pt x="2971220" y="1002447"/>
                  </a:moveTo>
                  <a:lnTo>
                    <a:pt x="2908990" y="1067592"/>
                  </a:lnTo>
                  <a:lnTo>
                    <a:pt x="2971220" y="1132738"/>
                  </a:lnTo>
                  <a:lnTo>
                    <a:pt x="2944549" y="1160658"/>
                  </a:lnTo>
                  <a:lnTo>
                    <a:pt x="2882320" y="1095512"/>
                  </a:lnTo>
                  <a:lnTo>
                    <a:pt x="2821360" y="1160658"/>
                  </a:lnTo>
                  <a:lnTo>
                    <a:pt x="2794690" y="1132738"/>
                  </a:lnTo>
                  <a:lnTo>
                    <a:pt x="2856920" y="1067592"/>
                  </a:lnTo>
                  <a:lnTo>
                    <a:pt x="2794690" y="1002447"/>
                  </a:lnTo>
                  <a:lnTo>
                    <a:pt x="2821360" y="974527"/>
                  </a:lnTo>
                  <a:lnTo>
                    <a:pt x="2882320" y="1039673"/>
                  </a:lnTo>
                  <a:lnTo>
                    <a:pt x="2944549" y="974527"/>
                  </a:lnTo>
                  <a:lnTo>
                    <a:pt x="2971220" y="1002447"/>
                  </a:lnTo>
                  <a:close/>
                  <a:moveTo>
                    <a:pt x="2788340" y="111678"/>
                  </a:moveTo>
                  <a:cubicBezTo>
                    <a:pt x="2788340" y="58498"/>
                    <a:pt x="2828980" y="15954"/>
                    <a:pt x="2879780" y="15954"/>
                  </a:cubicBezTo>
                  <a:cubicBezTo>
                    <a:pt x="2930580" y="15954"/>
                    <a:pt x="2971220" y="58498"/>
                    <a:pt x="2971220" y="111678"/>
                  </a:cubicBezTo>
                  <a:cubicBezTo>
                    <a:pt x="2971220" y="164859"/>
                    <a:pt x="2930580" y="207403"/>
                    <a:pt x="2879780" y="207403"/>
                  </a:cubicBezTo>
                  <a:cubicBezTo>
                    <a:pt x="2828980" y="207403"/>
                    <a:pt x="2788340" y="164859"/>
                    <a:pt x="2788340" y="111678"/>
                  </a:cubicBezTo>
                  <a:close/>
                  <a:moveTo>
                    <a:pt x="2826440" y="111678"/>
                  </a:moveTo>
                  <a:cubicBezTo>
                    <a:pt x="2826440" y="142257"/>
                    <a:pt x="2850570" y="167518"/>
                    <a:pt x="2879780" y="167518"/>
                  </a:cubicBezTo>
                  <a:cubicBezTo>
                    <a:pt x="2908990" y="167518"/>
                    <a:pt x="2933120" y="142257"/>
                    <a:pt x="2933120" y="111678"/>
                  </a:cubicBezTo>
                  <a:cubicBezTo>
                    <a:pt x="2933120" y="81100"/>
                    <a:pt x="2908990" y="55839"/>
                    <a:pt x="2879780" y="55839"/>
                  </a:cubicBezTo>
                  <a:cubicBezTo>
                    <a:pt x="2850570" y="55839"/>
                    <a:pt x="2826440" y="81100"/>
                    <a:pt x="2826440" y="111678"/>
                  </a:cubicBezTo>
                  <a:close/>
                  <a:moveTo>
                    <a:pt x="14152" y="1067592"/>
                  </a:moveTo>
                  <a:cubicBezTo>
                    <a:pt x="14152" y="1014412"/>
                    <a:pt x="55321" y="971868"/>
                    <a:pt x="106783" y="971868"/>
                  </a:cubicBezTo>
                  <a:cubicBezTo>
                    <a:pt x="158244" y="971868"/>
                    <a:pt x="199414" y="1014412"/>
                    <a:pt x="199414" y="1067592"/>
                  </a:cubicBezTo>
                  <a:cubicBezTo>
                    <a:pt x="199414" y="1120772"/>
                    <a:pt x="158244" y="1163317"/>
                    <a:pt x="106783" y="1163317"/>
                  </a:cubicBezTo>
                  <a:cubicBezTo>
                    <a:pt x="55321" y="1163317"/>
                    <a:pt x="14152" y="1120772"/>
                    <a:pt x="14152" y="1067592"/>
                  </a:cubicBezTo>
                  <a:close/>
                  <a:moveTo>
                    <a:pt x="52748" y="1067592"/>
                  </a:moveTo>
                  <a:cubicBezTo>
                    <a:pt x="52748" y="1098171"/>
                    <a:pt x="77192" y="1123431"/>
                    <a:pt x="106783" y="1123431"/>
                  </a:cubicBezTo>
                  <a:cubicBezTo>
                    <a:pt x="136373" y="1123431"/>
                    <a:pt x="160818" y="1098171"/>
                    <a:pt x="160818" y="1067592"/>
                  </a:cubicBezTo>
                  <a:cubicBezTo>
                    <a:pt x="160818" y="1037014"/>
                    <a:pt x="136373" y="1011753"/>
                    <a:pt x="106783" y="1011753"/>
                  </a:cubicBezTo>
                  <a:cubicBezTo>
                    <a:pt x="77192" y="1011753"/>
                    <a:pt x="52748" y="1037014"/>
                    <a:pt x="52748" y="1067592"/>
                  </a:cubicBezTo>
                  <a:close/>
                  <a:moveTo>
                    <a:pt x="127367" y="2863855"/>
                  </a:moveTo>
                  <a:lnTo>
                    <a:pt x="88771" y="2863855"/>
                  </a:lnTo>
                  <a:lnTo>
                    <a:pt x="88771" y="2951485"/>
                  </a:lnTo>
                  <a:lnTo>
                    <a:pt x="0" y="2951485"/>
                  </a:lnTo>
                  <a:lnTo>
                    <a:pt x="0" y="2989585"/>
                  </a:lnTo>
                  <a:lnTo>
                    <a:pt x="87485" y="2989585"/>
                  </a:lnTo>
                  <a:lnTo>
                    <a:pt x="87485" y="3075945"/>
                  </a:lnTo>
                  <a:lnTo>
                    <a:pt x="126081" y="3075945"/>
                  </a:lnTo>
                  <a:lnTo>
                    <a:pt x="126081" y="2988315"/>
                  </a:lnTo>
                  <a:lnTo>
                    <a:pt x="214852" y="2988315"/>
                  </a:lnTo>
                  <a:lnTo>
                    <a:pt x="214852" y="2950215"/>
                  </a:lnTo>
                  <a:lnTo>
                    <a:pt x="127367" y="2950215"/>
                  </a:lnTo>
                  <a:lnTo>
                    <a:pt x="127367" y="2863855"/>
                  </a:lnTo>
                  <a:close/>
                  <a:moveTo>
                    <a:pt x="47602" y="204744"/>
                  </a:moveTo>
                  <a:lnTo>
                    <a:pt x="110642" y="139598"/>
                  </a:lnTo>
                  <a:lnTo>
                    <a:pt x="173683" y="204744"/>
                  </a:lnTo>
                  <a:lnTo>
                    <a:pt x="199414" y="176824"/>
                  </a:lnTo>
                  <a:lnTo>
                    <a:pt x="137660" y="111678"/>
                  </a:lnTo>
                  <a:lnTo>
                    <a:pt x="199414" y="46533"/>
                  </a:lnTo>
                  <a:lnTo>
                    <a:pt x="172396" y="18613"/>
                  </a:lnTo>
                  <a:lnTo>
                    <a:pt x="110642" y="83759"/>
                  </a:lnTo>
                  <a:lnTo>
                    <a:pt x="48889" y="18613"/>
                  </a:lnTo>
                  <a:lnTo>
                    <a:pt x="21871" y="46533"/>
                  </a:lnTo>
                  <a:lnTo>
                    <a:pt x="83625" y="110349"/>
                  </a:lnTo>
                  <a:lnTo>
                    <a:pt x="20585" y="176824"/>
                  </a:lnTo>
                  <a:lnTo>
                    <a:pt x="47602" y="204744"/>
                  </a:lnTo>
                  <a:close/>
                  <a:moveTo>
                    <a:pt x="2973760" y="2970535"/>
                  </a:moveTo>
                  <a:cubicBezTo>
                    <a:pt x="2973760" y="3021335"/>
                    <a:pt x="2933120" y="3061975"/>
                    <a:pt x="2882320" y="3061975"/>
                  </a:cubicBezTo>
                  <a:cubicBezTo>
                    <a:pt x="2831520" y="3061975"/>
                    <a:pt x="2790880" y="3021335"/>
                    <a:pt x="2790880" y="2970535"/>
                  </a:cubicBezTo>
                  <a:cubicBezTo>
                    <a:pt x="2790880" y="2919735"/>
                    <a:pt x="2831520" y="2879095"/>
                    <a:pt x="2882320" y="2879095"/>
                  </a:cubicBezTo>
                  <a:cubicBezTo>
                    <a:pt x="2933120" y="2879095"/>
                    <a:pt x="2973760" y="2919735"/>
                    <a:pt x="2973760" y="2970535"/>
                  </a:cubicBezTo>
                  <a:close/>
                  <a:moveTo>
                    <a:pt x="2935660" y="2970535"/>
                  </a:moveTo>
                  <a:cubicBezTo>
                    <a:pt x="2935660" y="2941325"/>
                    <a:pt x="2911530" y="2917195"/>
                    <a:pt x="2882320" y="2917195"/>
                  </a:cubicBezTo>
                  <a:cubicBezTo>
                    <a:pt x="2853110" y="2917195"/>
                    <a:pt x="2828980" y="2941325"/>
                    <a:pt x="2828980" y="2970535"/>
                  </a:cubicBezTo>
                  <a:cubicBezTo>
                    <a:pt x="2828980" y="2999745"/>
                    <a:pt x="2853110" y="3023875"/>
                    <a:pt x="2882320" y="3023875"/>
                  </a:cubicBezTo>
                  <a:cubicBezTo>
                    <a:pt x="2911530" y="3023875"/>
                    <a:pt x="2935660" y="2999745"/>
                    <a:pt x="2935660" y="2970535"/>
                  </a:cubicBezTo>
                  <a:close/>
                  <a:moveTo>
                    <a:pt x="2021155" y="1931770"/>
                  </a:moveTo>
                  <a:lnTo>
                    <a:pt x="1958115" y="1996916"/>
                  </a:lnTo>
                  <a:lnTo>
                    <a:pt x="1896361" y="1931770"/>
                  </a:lnTo>
                  <a:lnTo>
                    <a:pt x="1869343" y="1959690"/>
                  </a:lnTo>
                  <a:lnTo>
                    <a:pt x="1932384" y="2024836"/>
                  </a:lnTo>
                  <a:lnTo>
                    <a:pt x="1869343" y="2089981"/>
                  </a:lnTo>
                  <a:lnTo>
                    <a:pt x="1896361" y="2117901"/>
                  </a:lnTo>
                  <a:lnTo>
                    <a:pt x="1958115" y="2052755"/>
                  </a:lnTo>
                  <a:lnTo>
                    <a:pt x="2021155" y="2117901"/>
                  </a:lnTo>
                  <a:lnTo>
                    <a:pt x="2048173" y="2089981"/>
                  </a:lnTo>
                  <a:lnTo>
                    <a:pt x="1985132" y="2024836"/>
                  </a:lnTo>
                  <a:lnTo>
                    <a:pt x="2048173" y="1959690"/>
                  </a:lnTo>
                  <a:lnTo>
                    <a:pt x="2021155" y="1931770"/>
                  </a:lnTo>
                  <a:close/>
                  <a:moveTo>
                    <a:pt x="1978699" y="0"/>
                  </a:moveTo>
                  <a:lnTo>
                    <a:pt x="1940103" y="0"/>
                  </a:lnTo>
                  <a:lnTo>
                    <a:pt x="1940103" y="91736"/>
                  </a:lnTo>
                  <a:lnTo>
                    <a:pt x="1852618" y="91736"/>
                  </a:lnTo>
                  <a:lnTo>
                    <a:pt x="1852618" y="131621"/>
                  </a:lnTo>
                  <a:lnTo>
                    <a:pt x="1938817" y="131621"/>
                  </a:lnTo>
                  <a:lnTo>
                    <a:pt x="1938817" y="222027"/>
                  </a:lnTo>
                  <a:lnTo>
                    <a:pt x="1977413" y="222027"/>
                  </a:lnTo>
                  <a:lnTo>
                    <a:pt x="1977413" y="130291"/>
                  </a:lnTo>
                  <a:lnTo>
                    <a:pt x="2067471" y="130291"/>
                  </a:lnTo>
                  <a:lnTo>
                    <a:pt x="2067471" y="90406"/>
                  </a:lnTo>
                  <a:lnTo>
                    <a:pt x="1978699" y="90406"/>
                  </a:lnTo>
                  <a:lnTo>
                    <a:pt x="1978699" y="0"/>
                  </a:lnTo>
                  <a:close/>
                  <a:moveTo>
                    <a:pt x="1125723" y="2024836"/>
                  </a:moveTo>
                  <a:cubicBezTo>
                    <a:pt x="1125723" y="2078016"/>
                    <a:pt x="1084554" y="2120560"/>
                    <a:pt x="1033092" y="2120560"/>
                  </a:cubicBezTo>
                  <a:cubicBezTo>
                    <a:pt x="981630" y="2120560"/>
                    <a:pt x="940461" y="2078016"/>
                    <a:pt x="940461" y="2024836"/>
                  </a:cubicBezTo>
                  <a:cubicBezTo>
                    <a:pt x="940461" y="1971655"/>
                    <a:pt x="981630" y="1929111"/>
                    <a:pt x="1033092" y="1929111"/>
                  </a:cubicBezTo>
                  <a:cubicBezTo>
                    <a:pt x="1084554" y="1929111"/>
                    <a:pt x="1125723" y="1971655"/>
                    <a:pt x="1125723" y="2024836"/>
                  </a:cubicBezTo>
                  <a:close/>
                  <a:moveTo>
                    <a:pt x="1087127" y="2024836"/>
                  </a:moveTo>
                  <a:cubicBezTo>
                    <a:pt x="1087127" y="1994257"/>
                    <a:pt x="1062682" y="1968996"/>
                    <a:pt x="1033092" y="1968996"/>
                  </a:cubicBezTo>
                  <a:cubicBezTo>
                    <a:pt x="1003502" y="1968996"/>
                    <a:pt x="979057" y="1994257"/>
                    <a:pt x="979057" y="2024836"/>
                  </a:cubicBezTo>
                  <a:cubicBezTo>
                    <a:pt x="979057" y="2055414"/>
                    <a:pt x="1003502" y="2080675"/>
                    <a:pt x="1033092" y="2080675"/>
                  </a:cubicBezTo>
                  <a:cubicBezTo>
                    <a:pt x="1062682" y="2080675"/>
                    <a:pt x="1087127" y="2055414"/>
                    <a:pt x="1087127" y="2024836"/>
                  </a:cubicBezTo>
                  <a:close/>
                  <a:moveTo>
                    <a:pt x="1128296" y="111678"/>
                  </a:moveTo>
                  <a:cubicBezTo>
                    <a:pt x="1128296" y="164859"/>
                    <a:pt x="1087127" y="207403"/>
                    <a:pt x="1035665" y="207403"/>
                  </a:cubicBezTo>
                  <a:cubicBezTo>
                    <a:pt x="984204" y="207403"/>
                    <a:pt x="943034" y="164859"/>
                    <a:pt x="943034" y="111678"/>
                  </a:cubicBezTo>
                  <a:cubicBezTo>
                    <a:pt x="943034" y="58498"/>
                    <a:pt x="985490" y="15954"/>
                    <a:pt x="1035665" y="15954"/>
                  </a:cubicBezTo>
                  <a:cubicBezTo>
                    <a:pt x="1087127" y="15954"/>
                    <a:pt x="1128296" y="58498"/>
                    <a:pt x="1128296" y="111678"/>
                  </a:cubicBezTo>
                  <a:close/>
                  <a:moveTo>
                    <a:pt x="1089700" y="111678"/>
                  </a:moveTo>
                  <a:cubicBezTo>
                    <a:pt x="1089700" y="81100"/>
                    <a:pt x="1065256" y="55839"/>
                    <a:pt x="1035665" y="55839"/>
                  </a:cubicBezTo>
                  <a:cubicBezTo>
                    <a:pt x="1006075" y="55839"/>
                    <a:pt x="981630" y="81100"/>
                    <a:pt x="981630" y="111678"/>
                  </a:cubicBezTo>
                  <a:cubicBezTo>
                    <a:pt x="981630" y="142257"/>
                    <a:pt x="1006075" y="167518"/>
                    <a:pt x="1035665" y="167518"/>
                  </a:cubicBezTo>
                  <a:cubicBezTo>
                    <a:pt x="1065256" y="167518"/>
                    <a:pt x="1089700" y="142257"/>
                    <a:pt x="1089700" y="111678"/>
                  </a:cubicBezTo>
                  <a:close/>
                  <a:moveTo>
                    <a:pt x="1096133" y="2880365"/>
                  </a:moveTo>
                  <a:lnTo>
                    <a:pt x="1034379" y="2942595"/>
                  </a:lnTo>
                  <a:lnTo>
                    <a:pt x="971338" y="2880365"/>
                  </a:lnTo>
                  <a:lnTo>
                    <a:pt x="944321" y="2907035"/>
                  </a:lnTo>
                  <a:lnTo>
                    <a:pt x="1007361" y="2969265"/>
                  </a:lnTo>
                  <a:lnTo>
                    <a:pt x="944321" y="3031495"/>
                  </a:lnTo>
                  <a:lnTo>
                    <a:pt x="971338" y="3058165"/>
                  </a:lnTo>
                  <a:lnTo>
                    <a:pt x="1034379" y="2995935"/>
                  </a:lnTo>
                  <a:lnTo>
                    <a:pt x="1096133" y="3058165"/>
                  </a:lnTo>
                  <a:lnTo>
                    <a:pt x="1123150" y="3031495"/>
                  </a:lnTo>
                  <a:lnTo>
                    <a:pt x="1060109" y="2969265"/>
                  </a:lnTo>
                  <a:lnTo>
                    <a:pt x="1123150" y="2907035"/>
                  </a:lnTo>
                  <a:lnTo>
                    <a:pt x="1096133" y="2880365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48060" y="3299483"/>
            <a:ext cx="4911240" cy="5759450"/>
          </a:xfrm>
          <a:prstGeom prst="rect">
            <a:avLst/>
          </a:prstGeom>
        </p:spPr>
      </p:pic>
      <p:pic>
        <p:nvPicPr>
          <p:cNvPr id="7" name="Picture 6" descr="Médiathèque de l&amp;#39;école Epitech - Newsroom IONIS Group">
            <a:extLst>
              <a:ext uri="{FF2B5EF4-FFF2-40B4-BE49-F238E27FC236}">
                <a16:creationId xmlns:a16="http://schemas.microsoft.com/office/drawing/2014/main" id="{64D51964-B84D-1F89-F93F-52CA66C2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6382" y="197392"/>
            <a:ext cx="881027" cy="7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894F3170-C1C2-BA12-2D39-F48D1D2B869E}"/>
              </a:ext>
            </a:extLst>
          </p:cNvPr>
          <p:cNvSpPr txBox="1"/>
          <p:nvPr/>
        </p:nvSpPr>
        <p:spPr>
          <a:xfrm>
            <a:off x="1905000" y="4076700"/>
            <a:ext cx="852921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3600" spc="48" dirty="0" err="1">
                <a:latin typeface="Roboto Bold"/>
              </a:rPr>
              <a:t>Compte</a:t>
            </a:r>
            <a:r>
              <a:rPr lang="en-US" sz="3600" spc="48" dirty="0">
                <a:latin typeface="Roboto Bold"/>
              </a:rPr>
              <a:t> PREMIUM</a:t>
            </a:r>
            <a:endParaRPr lang="en-US" sz="3600" dirty="0">
              <a:latin typeface="Kollektif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9C169-7F92-7227-4B46-206523748620}"/>
              </a:ext>
            </a:extLst>
          </p:cNvPr>
          <p:cNvSpPr txBox="1"/>
          <p:nvPr/>
        </p:nvSpPr>
        <p:spPr>
          <a:xfrm>
            <a:off x="1878106" y="5099289"/>
            <a:ext cx="852921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3600" spc="48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old"/>
              </a:rPr>
              <a:t>Commission de 10%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Kollektif 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3CD01584-6BAE-47AA-36F8-D345E1758DB2}"/>
              </a:ext>
            </a:extLst>
          </p:cNvPr>
          <p:cNvSpPr txBox="1"/>
          <p:nvPr/>
        </p:nvSpPr>
        <p:spPr>
          <a:xfrm>
            <a:off x="1905000" y="6095078"/>
            <a:ext cx="852921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3600" spc="48" dirty="0" err="1">
                <a:latin typeface="Roboto Bold"/>
              </a:rPr>
              <a:t>Personnalisation</a:t>
            </a:r>
            <a:r>
              <a:rPr lang="en-US" sz="3600" spc="48" dirty="0">
                <a:latin typeface="Roboto Bold"/>
              </a:rPr>
              <a:t> </a:t>
            </a:r>
            <a:r>
              <a:rPr lang="en-US" sz="3600" spc="48" dirty="0" err="1">
                <a:latin typeface="Roboto Bold"/>
              </a:rPr>
              <a:t>d’avatar</a:t>
            </a:r>
            <a:r>
              <a:rPr lang="en-US" sz="3600" spc="48" dirty="0">
                <a:latin typeface="Roboto Bold"/>
              </a:rPr>
              <a:t> </a:t>
            </a:r>
            <a:r>
              <a:rPr lang="en-US" sz="3600" spc="48" dirty="0" err="1">
                <a:latin typeface="Roboto Bold"/>
              </a:rPr>
              <a:t>payante</a:t>
            </a:r>
            <a:endParaRPr lang="en-US" sz="3600" dirty="0">
              <a:latin typeface="Kollektif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F2F99-182F-2D9F-AFBA-D965325497F8}"/>
              </a:ext>
            </a:extLst>
          </p:cNvPr>
          <p:cNvSpPr txBox="1"/>
          <p:nvPr/>
        </p:nvSpPr>
        <p:spPr>
          <a:xfrm>
            <a:off x="1905000" y="7071497"/>
            <a:ext cx="852921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3600" spc="4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Bold"/>
              </a:rPr>
              <a:t>BattlePass</a:t>
            </a:r>
            <a:r>
              <a:rPr lang="en-US" sz="3600" spc="48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old"/>
              </a:rPr>
              <a:t> </a:t>
            </a:r>
            <a:r>
              <a:rPr lang="en-US" sz="3600" spc="4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Bold"/>
              </a:rPr>
              <a:t>saisonniers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Kollektif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0B51F-C7DB-1111-1317-225937A41280}"/>
              </a:ext>
            </a:extLst>
          </p:cNvPr>
          <p:cNvSpPr txBox="1"/>
          <p:nvPr/>
        </p:nvSpPr>
        <p:spPr>
          <a:xfrm>
            <a:off x="1905000" y="8067192"/>
            <a:ext cx="852921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3600" spc="48" dirty="0">
                <a:latin typeface="Roboto Bold"/>
              </a:rPr>
              <a:t>Booster pour les </a:t>
            </a:r>
            <a:r>
              <a:rPr lang="en-US" sz="3600" spc="48" dirty="0" err="1">
                <a:latin typeface="Roboto Bold"/>
              </a:rPr>
              <a:t>entreprises</a:t>
            </a:r>
            <a:endParaRPr lang="en-US" sz="3600" dirty="0">
              <a:latin typeface="Kollekti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{FFA06C92-3FD3-9741-B818-C02DF06F3C1C}tf10001071</Template>
  <TotalTime>256</TotalTime>
  <Words>195</Words>
  <Application>Microsoft Macintosh PowerPoint</Application>
  <PresentationFormat>Custom</PresentationFormat>
  <Paragraphs>85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Anonymous Pro Bold</vt:lpstr>
      <vt:lpstr>Calibri</vt:lpstr>
      <vt:lpstr>Wingdings</vt:lpstr>
      <vt:lpstr>Kollektif</vt:lpstr>
      <vt:lpstr>Tahoma</vt:lpstr>
      <vt:lpstr>Fira Sans Light</vt:lpstr>
      <vt:lpstr>Roboto</vt:lpstr>
      <vt:lpstr>Kollektif Bold</vt:lpstr>
      <vt:lpstr>Arial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Casual Corporate Project Retro Company Presentation</dc:title>
  <cp:lastModifiedBy>Hahrin Seo</cp:lastModifiedBy>
  <cp:revision>10</cp:revision>
  <dcterms:created xsi:type="dcterms:W3CDTF">2006-08-16T00:00:00Z</dcterms:created>
  <dcterms:modified xsi:type="dcterms:W3CDTF">2023-02-28T11:10:58Z</dcterms:modified>
  <dc:identifier>DAFMTChYqRY</dc:identifier>
</cp:coreProperties>
</file>